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331" r:id="rId4"/>
    <p:sldId id="334" r:id="rId5"/>
    <p:sldId id="332" r:id="rId6"/>
    <p:sldId id="261" r:id="rId7"/>
    <p:sldId id="335" r:id="rId8"/>
    <p:sldId id="336" r:id="rId9"/>
    <p:sldId id="344" r:id="rId10"/>
    <p:sldId id="345" r:id="rId11"/>
    <p:sldId id="346" r:id="rId12"/>
    <p:sldId id="347" r:id="rId13"/>
    <p:sldId id="348" r:id="rId14"/>
    <p:sldId id="343" r:id="rId15"/>
    <p:sldId id="337" r:id="rId16"/>
    <p:sldId id="339" r:id="rId17"/>
    <p:sldId id="340" r:id="rId18"/>
    <p:sldId id="338" r:id="rId19"/>
    <p:sldId id="341" r:id="rId20"/>
  </p:sldIdLst>
  <p:sldSz cx="9906000" cy="6858000" type="A4"/>
  <p:notesSz cx="9906000" cy="6858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8" userDrawn="1">
          <p15:clr>
            <a:srgbClr val="A4A3A4"/>
          </p15:clr>
        </p15:guide>
        <p15:guide id="2" pos="288" userDrawn="1">
          <p15:clr>
            <a:srgbClr val="A4A3A4"/>
          </p15:clr>
        </p15:guide>
        <p15:guide id="3" orient="horz" pos="25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22" autoAdjust="0"/>
    <p:restoredTop sz="94658"/>
  </p:normalViewPr>
  <p:slideViewPr>
    <p:cSldViewPr showGuides="1">
      <p:cViewPr varScale="1">
        <p:scale>
          <a:sx n="79" d="100"/>
          <a:sy n="79" d="100"/>
        </p:scale>
        <p:origin x="1094" y="67"/>
      </p:cViewPr>
      <p:guideLst>
        <p:guide orient="horz" pos="708"/>
        <p:guide pos="288"/>
        <p:guide orient="horz" pos="25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42950" y="2125980"/>
            <a:ext cx="84201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485900" y="3840480"/>
            <a:ext cx="69342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 panose="020B0503020000020004" charset="-127"/>
                <a:cs typeface="Malgun Gothic" panose="020B0503020000020004" charset="-127"/>
              </a:defRPr>
            </a:lvl1pPr>
          </a:lstStyle>
          <a:p>
            <a:pPr marL="121285">
              <a:lnSpc>
                <a:spcPct val="100000"/>
              </a:lnSpc>
              <a:spcBef>
                <a:spcPts val="205"/>
              </a:spcBef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 panose="020B0503020000020004" charset="-127"/>
                <a:cs typeface="Malgun Gothic" panose="020B0503020000020004" charset="-127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chemeClr val="bg1"/>
                </a:solidFill>
                <a:latin typeface="Consolas" panose="020B0609020204030204"/>
                <a:cs typeface="Consolas" panose="020B060902020403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 panose="020B0503020000020004" charset="-127"/>
                <a:cs typeface="Malgun Gothic" panose="020B0503020000020004" charset="-127"/>
              </a:defRPr>
            </a:lvl1pPr>
          </a:lstStyle>
          <a:p>
            <a:pPr marL="121285">
              <a:lnSpc>
                <a:spcPct val="100000"/>
              </a:lnSpc>
              <a:spcBef>
                <a:spcPts val="205"/>
              </a:spcBef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 panose="020B0503020000020004" charset="-127"/>
                <a:cs typeface="Malgun Gothic" panose="020B0503020000020004" charset="-127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9530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0159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 panose="020B0503020000020004" charset="-127"/>
                <a:cs typeface="Malgun Gothic" panose="020B0503020000020004" charset="-127"/>
              </a:defRPr>
            </a:lvl1pPr>
          </a:lstStyle>
          <a:p>
            <a:pPr marL="121285">
              <a:lnSpc>
                <a:spcPct val="100000"/>
              </a:lnSpc>
              <a:spcBef>
                <a:spcPts val="205"/>
              </a:spcBef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 panose="020B0503020000020004" charset="-127"/>
                <a:cs typeface="Malgun Gothic" panose="020B0503020000020004" charset="-127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 panose="020B0503020000020004" charset="-127"/>
                <a:cs typeface="Malgun Gothic" panose="020B0503020000020004" charset="-127"/>
              </a:defRPr>
            </a:lvl1pPr>
          </a:lstStyle>
          <a:p>
            <a:pPr marL="121285">
              <a:lnSpc>
                <a:spcPct val="100000"/>
              </a:lnSpc>
              <a:spcBef>
                <a:spcPts val="205"/>
              </a:spcBef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 panose="020B0503020000020004" charset="-127"/>
                <a:cs typeface="Malgun Gothic" panose="020B0503020000020004" charset="-127"/>
              </a:defRPr>
            </a:lvl1pPr>
          </a:lstStyle>
          <a:p>
            <a:pPr marL="121285">
              <a:lnSpc>
                <a:spcPct val="100000"/>
              </a:lnSpc>
              <a:spcBef>
                <a:spcPts val="205"/>
              </a:spcBef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image" Target="../media/image2.jpeg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905998" cy="685800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495300" y="6461759"/>
            <a:ext cx="641603" cy="24841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308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002060"/>
                </a:solidFill>
                <a:latin typeface="Malgun Gothic" panose="020B0503020000020004" charset="-127"/>
                <a:cs typeface="Malgun Gothic" panose="020B0503020000020004" charset="-127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78" y="2640851"/>
            <a:ext cx="9285605" cy="1466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50" b="0" i="0">
                <a:solidFill>
                  <a:schemeClr val="bg1"/>
                </a:solidFill>
                <a:latin typeface="Consolas" panose="020B0609020204030204"/>
                <a:cs typeface="Consolas" panose="020B060902020403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08504" y="6506291"/>
            <a:ext cx="1705610" cy="2228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tx2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95300" y="6377940"/>
            <a:ext cx="22783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112504" y="6418258"/>
            <a:ext cx="244475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A8A8A"/>
                </a:solidFill>
                <a:latin typeface="Malgun Gothic" panose="020B0503020000020004" charset="-127"/>
                <a:cs typeface="Malgun Gothic" panose="020B0503020000020004" charset="-127"/>
              </a:defRPr>
            </a:lvl1pPr>
          </a:lstStyle>
          <a:p>
            <a:pPr marL="121285">
              <a:lnSpc>
                <a:spcPct val="100000"/>
              </a:lnSpc>
              <a:spcBef>
                <a:spcPts val="205"/>
              </a:spcBef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5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image" Target="../media/image13.png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5" Type="http://schemas.openxmlformats.org/officeDocument/2006/relationships/slideLayout" Target="../slideLayouts/slideLayout2.xml"/><Relationship Id="rId14" Type="http://schemas.openxmlformats.org/officeDocument/2006/relationships/image" Target="../media/image19.png"/><Relationship Id="rId13" Type="http://schemas.openxmlformats.org/officeDocument/2006/relationships/image" Target="../media/image18.png"/><Relationship Id="rId12" Type="http://schemas.openxmlformats.org/officeDocument/2006/relationships/image" Target="../media/image17.png"/><Relationship Id="rId11" Type="http://schemas.openxmlformats.org/officeDocument/2006/relationships/image" Target="../media/image16.png"/><Relationship Id="rId10" Type="http://schemas.openxmlformats.org/officeDocument/2006/relationships/image" Target="../media/image15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905998" cy="6478073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218275" y="2171297"/>
            <a:ext cx="8229112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spc="-5" dirty="0" err="1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FinalTerm</a:t>
            </a:r>
            <a:r>
              <a:rPr lang="ko-KR" altLang="en-US" sz="36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 보고서</a:t>
            </a:r>
            <a:endParaRPr sz="3600" dirty="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ko-KR" altLang="en-US" sz="36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제목 </a:t>
            </a:r>
            <a:r>
              <a:rPr lang="en-US" altLang="ko-KR" sz="36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:</a:t>
            </a:r>
            <a:r>
              <a:rPr lang="ko-KR" altLang="en-US" sz="36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YOLOv5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기반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실시간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윗몸일으키기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동작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변화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감지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기반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건강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관리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시스템</a:t>
            </a:r>
            <a:endParaRPr sz="3600" i="1" spc="-5" dirty="0">
              <a:solidFill>
                <a:srgbClr val="FF0000"/>
              </a:solidFill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24600" y="3911489"/>
            <a:ext cx="3122787" cy="11464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24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학번</a:t>
            </a:r>
            <a:r>
              <a:rPr lang="en-US" altLang="ko-KR" sz="24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:</a:t>
            </a:r>
            <a:r>
              <a:rPr lang="ko-KR" altLang="en-US" sz="24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ko-KR" sz="24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2021106126</a:t>
            </a:r>
            <a:endParaRPr lang="en-US" altLang="ko-KR" sz="2400" i="1" spc="-5" dirty="0">
              <a:solidFill>
                <a:srgbClr val="FF0000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12700">
              <a:spcBef>
                <a:spcPts val="100"/>
              </a:spcBef>
            </a:pPr>
            <a:r>
              <a:rPr lang="ko-KR" altLang="en-US" sz="24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이름 </a:t>
            </a:r>
            <a:r>
              <a:rPr lang="en-US" altLang="ko-KR" sz="24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:</a:t>
            </a:r>
            <a:r>
              <a:rPr lang="ko-KR" altLang="en-US" sz="24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ko-KR" sz="24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XIA YUCHENG</a:t>
            </a:r>
            <a:endParaRPr lang="en-US" altLang="zh-CN" sz="2400" i="1" dirty="0">
              <a:solidFill>
                <a:srgbClr val="FF0000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2400" i="1" dirty="0">
              <a:solidFill>
                <a:srgbClr val="FF0000"/>
              </a:solidFill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19628" y="5259323"/>
            <a:ext cx="1036319" cy="4023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4254215" y="5285013"/>
            <a:ext cx="241871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20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2000" b="1" spc="-12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2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54138" y="630845"/>
            <a:ext cx="5108462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buNone/>
            </a:pPr>
            <a:r>
              <a:rPr lang="en-US" altLang="ko-KR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Mobile/</a:t>
            </a:r>
            <a:r>
              <a:rPr lang="en-US" altLang="ko-KR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WebService</a:t>
            </a:r>
            <a:r>
              <a:rPr lang="en-US" altLang="ko-KR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Project</a:t>
            </a:r>
            <a:endParaRPr lang="en-US" altLang="ko-KR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2. Service System(Python, Django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641201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2-1.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사용자 보안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보안키를 이용한 로그인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공통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lang="ko-KR" altLang="en-US" sz="1400" i="1" dirty="0">
              <a:solidFill>
                <a:srgbClr val="FF0000"/>
              </a:solidFill>
              <a:latin typeface="+mn-ea"/>
              <a:cs typeface="Malgun Gothic" panose="020B0503020000020004" charset="-127"/>
            </a:endParaRPr>
          </a:p>
          <a:p>
            <a:pPr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ko-KR" altLang="en-US" sz="800" dirty="0">
                <a:latin typeface="+mn-ea"/>
                <a:cs typeface="Gulim" panose="020B0600000101010101" charset="-127"/>
              </a:rPr>
              <a:t> </a:t>
            </a:r>
            <a:endParaRPr lang="ko-KR" altLang="en-US" sz="800" dirty="0">
              <a:latin typeface="+mn-ea"/>
              <a:cs typeface="Gulim" panose="020B0600000101010101" charset="-127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856645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GB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2-2. Image Blog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및 관리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공통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일부 확장 기능 가능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lang="ko-KR" altLang="en-US" sz="1400" b="1" spc="-5" dirty="0">
              <a:solidFill>
                <a:srgbClr val="558ED5"/>
              </a:solidFill>
              <a:latin typeface="+mn-ea"/>
              <a:cs typeface="Malgun Gothic" panose="020B0503020000020004" charset="-127"/>
            </a:endParaRPr>
          </a:p>
          <a:p>
            <a:pPr>
              <a:spcBef>
                <a:spcPts val="1440"/>
              </a:spcBef>
              <a:tabLst>
                <a:tab pos="690880" algn="l"/>
                <a:tab pos="691515" algn="l"/>
              </a:tabLst>
            </a:pPr>
            <a:endParaRPr lang="ko-KR" altLang="en-US" sz="800" dirty="0">
              <a:latin typeface="+mn-ea"/>
              <a:cs typeface="Gulim" panose="020B0600000101010101" charset="-127"/>
            </a:endParaRPr>
          </a:p>
          <a:p>
            <a:endParaRPr kumimoji="1" lang="ko-KR" altLang="en-US" sz="800" dirty="0"/>
          </a:p>
        </p:txBody>
      </p:sp>
      <p:sp>
        <p:nvSpPr>
          <p:cNvPr id="5" name="내용 개체 틀 2"/>
          <p:cNvSpPr txBox="1"/>
          <p:nvPr/>
        </p:nvSpPr>
        <p:spPr>
          <a:xfrm>
            <a:off x="458118" y="4038600"/>
            <a:ext cx="4309110" cy="8694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 panose="020B0609020204030204"/>
                <a:ea typeface="+mn-ea"/>
                <a:cs typeface="Consolas" panose="020B060902020403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2-3.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게시를 위한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HTTP </a:t>
            </a:r>
            <a:r>
              <a:rPr lang="en-US" altLang="ko-KR" sz="1400" kern="0" spc="-5" dirty="0" err="1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Restfull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제공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공통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lang="en-US" altLang="ko-KR" sz="1400" kern="0" spc="-5" dirty="0">
              <a:solidFill>
                <a:srgbClr val="558ED5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endParaRPr lang="ko-KR" altLang="en-US" sz="1400" i="1" kern="0" dirty="0">
              <a:solidFill>
                <a:srgbClr val="FF0000"/>
              </a:solidFill>
              <a:latin typeface="+mn-ea"/>
              <a:cs typeface="Malgun Gothic" panose="020B0503020000020004" charset="-127"/>
            </a:endParaRPr>
          </a:p>
          <a:p>
            <a:pPr latinLnBrk="0">
              <a:spcBef>
                <a:spcPts val="1440"/>
              </a:spcBef>
              <a:tabLst>
                <a:tab pos="690880" algn="l"/>
                <a:tab pos="691515" algn="l"/>
              </a:tabLst>
            </a:pPr>
            <a:endParaRPr lang="ko-KR" altLang="en-US" sz="800" kern="0" dirty="0">
              <a:latin typeface="+mn-ea"/>
              <a:cs typeface="Gulim" panose="020B0600000101010101" charset="-127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6" name="내용 개체 틀 3"/>
          <p:cNvSpPr txBox="1"/>
          <p:nvPr/>
        </p:nvSpPr>
        <p:spPr>
          <a:xfrm>
            <a:off x="5064408" y="4038600"/>
            <a:ext cx="4309110" cy="1084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 panose="020B0609020204030204"/>
                <a:ea typeface="+mn-ea"/>
                <a:cs typeface="Consolas" panose="020B060902020403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2-4. Image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목록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,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획득을 위한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HTTP </a:t>
            </a:r>
            <a:r>
              <a:rPr lang="en-US" altLang="ko-KR" sz="1400" kern="0" spc="-5" dirty="0" err="1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Restfull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제공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신규 추가 필요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lang="ko-KR" altLang="en-US" sz="1400" b="1" kern="0" spc="-5" dirty="0">
              <a:solidFill>
                <a:srgbClr val="558ED5"/>
              </a:solidFill>
              <a:latin typeface="+mn-ea"/>
              <a:cs typeface="Malgun Gothic" panose="020B0503020000020004" charset="-127"/>
            </a:endParaRPr>
          </a:p>
          <a:p>
            <a:pPr marL="299085" indent="-287020" latinLnBrk="0"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endParaRPr lang="ko-KR" altLang="en-US" sz="1400" i="1" kern="0" dirty="0">
              <a:solidFill>
                <a:srgbClr val="FF0000"/>
              </a:solidFill>
              <a:latin typeface="+mn-ea"/>
              <a:cs typeface="Malgun Gothic" panose="020B0503020000020004" charset="-127"/>
            </a:endParaRPr>
          </a:p>
          <a:p>
            <a:pPr latinLnBrk="0">
              <a:spcBef>
                <a:spcPts val="1440"/>
              </a:spcBef>
              <a:tabLst>
                <a:tab pos="690880" algn="l"/>
                <a:tab pos="691515" algn="l"/>
              </a:tabLst>
            </a:pPr>
            <a:endParaRPr lang="ko-KR" altLang="en-US" sz="800" kern="0" dirty="0">
              <a:latin typeface="+mn-ea"/>
              <a:cs typeface="Gulim" panose="020B0600000101010101" charset="-127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7" name="文本框 6"/>
          <p:cNvSpPr txBox="1"/>
          <p:nvPr/>
        </p:nvSpPr>
        <p:spPr>
          <a:xfrm>
            <a:off x="495300" y="1447800"/>
            <a:ext cx="4271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본 시스템은 </a:t>
            </a:r>
            <a:r>
              <a:rPr lang="en-US" altLang="ko-KR" sz="800" dirty="0">
                <a:latin typeface="+mn-ea"/>
              </a:rPr>
              <a:t>Django REST Framework</a:t>
            </a:r>
            <a:r>
              <a:rPr lang="ko-KR" altLang="en-US" sz="800" dirty="0">
                <a:latin typeface="+mn-ea"/>
              </a:rPr>
              <a:t>의 </a:t>
            </a:r>
            <a:r>
              <a:rPr lang="en-US" altLang="ko-KR" sz="800" dirty="0" err="1">
                <a:latin typeface="+mn-ea"/>
              </a:rPr>
              <a:t>TokenAuthentication</a:t>
            </a:r>
            <a:r>
              <a:rPr lang="ko-KR" altLang="en-US" sz="800" dirty="0">
                <a:latin typeface="+mn-ea"/>
              </a:rPr>
              <a:t>을 이용하여</a:t>
            </a:r>
            <a:endParaRPr lang="ko-KR" altLang="en-US" sz="800" dirty="0">
              <a:latin typeface="+mn-ea"/>
            </a:endParaRPr>
          </a:p>
          <a:p>
            <a:r>
              <a:rPr lang="ko-KR" altLang="en-US" sz="800" dirty="0">
                <a:latin typeface="+mn-ea"/>
              </a:rPr>
              <a:t>보안키 기반 로그인 기능을 구현하였다</a:t>
            </a:r>
            <a:r>
              <a:rPr lang="en-US" altLang="ko-KR" sz="800" dirty="0">
                <a:latin typeface="+mn-ea"/>
              </a:rPr>
              <a:t>. </a:t>
            </a:r>
            <a:endParaRPr lang="en-US" altLang="ko-KR" sz="800" dirty="0">
              <a:latin typeface="+mn-ea"/>
            </a:endParaRPr>
          </a:p>
          <a:p>
            <a:r>
              <a:rPr lang="ko-KR" altLang="en-US" sz="800" dirty="0">
                <a:latin typeface="+mn-ea"/>
              </a:rPr>
              <a:t>사용자는 로그인 </a:t>
            </a:r>
            <a:r>
              <a:rPr lang="en-US" altLang="ko-KR" sz="800" dirty="0">
                <a:latin typeface="+mn-ea"/>
              </a:rPr>
              <a:t>API</a:t>
            </a:r>
            <a:r>
              <a:rPr lang="ko-KR" altLang="en-US" sz="800" dirty="0">
                <a:latin typeface="+mn-ea"/>
              </a:rPr>
              <a:t>를 통해 보안키</a:t>
            </a:r>
            <a:r>
              <a:rPr lang="en-US" altLang="ko-KR" sz="800" dirty="0">
                <a:latin typeface="+mn-ea"/>
              </a:rPr>
              <a:t>(Token)</a:t>
            </a:r>
            <a:r>
              <a:rPr lang="ko-KR" altLang="en-US" sz="800" dirty="0">
                <a:latin typeface="+mn-ea"/>
              </a:rPr>
              <a:t>를 발급받으며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이후 모든 </a:t>
            </a:r>
            <a:r>
              <a:rPr lang="en-US" altLang="ko-KR" sz="800" dirty="0">
                <a:latin typeface="+mn-ea"/>
              </a:rPr>
              <a:t>API </a:t>
            </a:r>
            <a:r>
              <a:rPr lang="ko-KR" altLang="en-US" sz="800" dirty="0">
                <a:latin typeface="+mn-ea"/>
              </a:rPr>
              <a:t>요청 시 해당 </a:t>
            </a:r>
            <a:r>
              <a:rPr lang="en-US" altLang="ko-KR" sz="800" dirty="0">
                <a:latin typeface="+mn-ea"/>
              </a:rPr>
              <a:t>Token</a:t>
            </a:r>
            <a:r>
              <a:rPr lang="ko-KR" altLang="en-US" sz="800" dirty="0">
                <a:latin typeface="+mn-ea"/>
              </a:rPr>
              <a:t>을 이용하여 인증을 수행한다</a:t>
            </a:r>
            <a:r>
              <a:rPr lang="en-US" altLang="ko-KR" sz="800" dirty="0">
                <a:latin typeface="+mn-ea"/>
              </a:rPr>
              <a:t>.</a:t>
            </a:r>
            <a:endParaRPr lang="zh-CN" altLang="en-US" sz="800" dirty="0">
              <a:latin typeface="+mn-ea"/>
            </a:endParaRPr>
          </a:p>
        </p:txBody>
      </p:sp>
      <p:pic>
        <p:nvPicPr>
          <p:cNvPr id="9" name="图片 8" descr="图形用户界面, 文本, 应用程序, 电子邮件&#10;&#10;AI 生成的内容可能不正确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0" y="2049658"/>
            <a:ext cx="4118610" cy="1813318"/>
          </a:xfrm>
          <a:prstGeom prst="rect">
            <a:avLst/>
          </a:prstGeom>
        </p:spPr>
      </p:pic>
      <p:pic>
        <p:nvPicPr>
          <p:cNvPr id="11" name="图片 10" descr="图形用户界面&#10;&#10;AI 生成的内容可能不正确。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8940" y="2049658"/>
            <a:ext cx="4953000" cy="1813317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998395" y="1553368"/>
            <a:ext cx="4622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브라우저에서 </a:t>
            </a:r>
            <a:r>
              <a:rPr lang="en-US" altLang="ko-KR" sz="800" dirty="0">
                <a:latin typeface="+mn-ea"/>
              </a:rPr>
              <a:t>http://127.0.0.1:8000/ </a:t>
            </a:r>
            <a:r>
              <a:rPr lang="ko-KR" altLang="en-US" sz="800" dirty="0">
                <a:latin typeface="+mn-ea"/>
              </a:rPr>
              <a:t>접속 시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블로그 글 목록과 업로드된 이미지를 확인 가능</a:t>
            </a:r>
            <a:endParaRPr lang="ko-KR" altLang="en-US" sz="800" dirty="0">
              <a:latin typeface="+mn-ea"/>
            </a:endParaRPr>
          </a:p>
          <a:p>
            <a:r>
              <a:rPr lang="ko-KR" altLang="en-US" sz="800" dirty="0">
                <a:latin typeface="+mn-ea"/>
              </a:rPr>
              <a:t>각 글의 제목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내용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이미지가 표시되며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클릭 시 상세 페이지로 이동</a:t>
            </a:r>
            <a:endParaRPr lang="ko-KR" altLang="en-US" sz="800" dirty="0">
              <a:latin typeface="+mn-ea"/>
            </a:endParaRPr>
          </a:p>
          <a:p>
            <a:r>
              <a:rPr lang="ko-KR" altLang="en-US" sz="800" dirty="0">
                <a:latin typeface="+mn-ea"/>
              </a:rPr>
              <a:t>관리자 페이지와 </a:t>
            </a:r>
            <a:r>
              <a:rPr lang="en-US" altLang="ko-KR" sz="800" dirty="0">
                <a:latin typeface="+mn-ea"/>
              </a:rPr>
              <a:t>REST API</a:t>
            </a:r>
            <a:r>
              <a:rPr lang="ko-KR" altLang="en-US" sz="800" dirty="0">
                <a:latin typeface="+mn-ea"/>
              </a:rPr>
              <a:t>를 통해 이미지 업로드 및 관리가 가능</a:t>
            </a:r>
            <a:endParaRPr lang="zh-CN" altLang="en-US" sz="800" dirty="0">
              <a:latin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8118" y="4473334"/>
            <a:ext cx="415579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+mn-ea"/>
              </a:rPr>
              <a:t>/</a:t>
            </a:r>
            <a:r>
              <a:rPr lang="en-US" altLang="ko-KR" sz="800" dirty="0" err="1">
                <a:latin typeface="+mn-ea"/>
              </a:rPr>
              <a:t>api_root</a:t>
            </a:r>
            <a:r>
              <a:rPr lang="en-US" altLang="ko-KR" sz="800" dirty="0">
                <a:latin typeface="+mn-ea"/>
              </a:rPr>
              <a:t>/posts/ </a:t>
            </a:r>
            <a:r>
              <a:rPr lang="ko-KR" altLang="en-US" sz="800" dirty="0">
                <a:latin typeface="+mn-ea"/>
              </a:rPr>
              <a:t>경로를 통해 </a:t>
            </a:r>
            <a:r>
              <a:rPr lang="en-US" altLang="ko-KR" sz="800" dirty="0">
                <a:latin typeface="+mn-ea"/>
              </a:rPr>
              <a:t>REST API</a:t>
            </a:r>
            <a:r>
              <a:rPr lang="ko-KR" altLang="en-US" sz="800" dirty="0">
                <a:latin typeface="+mn-ea"/>
              </a:rPr>
              <a:t>를 제공</a:t>
            </a:r>
            <a:endParaRPr lang="ko-KR" altLang="en-US" sz="800" dirty="0">
              <a:latin typeface="+mn-ea"/>
            </a:endParaRPr>
          </a:p>
          <a:p>
            <a:r>
              <a:rPr lang="en-US" altLang="ko-KR" sz="800" dirty="0">
                <a:latin typeface="+mn-ea"/>
              </a:rPr>
              <a:t>GET </a:t>
            </a:r>
            <a:r>
              <a:rPr lang="ko-KR" altLang="en-US" sz="800" dirty="0">
                <a:latin typeface="+mn-ea"/>
              </a:rPr>
              <a:t>요청</a:t>
            </a:r>
            <a:r>
              <a:rPr lang="en-US" altLang="ko-KR" sz="800" dirty="0">
                <a:latin typeface="+mn-ea"/>
              </a:rPr>
              <a:t>: </a:t>
            </a:r>
            <a:r>
              <a:rPr lang="ko-KR" altLang="en-US" sz="800" dirty="0">
                <a:latin typeface="+mn-ea"/>
              </a:rPr>
              <a:t>블로그 글 목록 조회 가능</a:t>
            </a:r>
            <a:endParaRPr lang="ko-KR" altLang="en-US" sz="800" dirty="0">
              <a:latin typeface="+mn-ea"/>
            </a:endParaRPr>
          </a:p>
          <a:p>
            <a:r>
              <a:rPr lang="en-US" altLang="ko-KR" sz="800" dirty="0">
                <a:latin typeface="+mn-ea"/>
              </a:rPr>
              <a:t>POST </a:t>
            </a:r>
            <a:r>
              <a:rPr lang="ko-KR" altLang="en-US" sz="800" dirty="0">
                <a:latin typeface="+mn-ea"/>
              </a:rPr>
              <a:t>요청</a:t>
            </a:r>
            <a:r>
              <a:rPr lang="en-US" altLang="ko-KR" sz="800" dirty="0">
                <a:latin typeface="+mn-ea"/>
              </a:rPr>
              <a:t>: </a:t>
            </a:r>
            <a:r>
              <a:rPr lang="ko-KR" altLang="en-US" sz="800" dirty="0">
                <a:latin typeface="+mn-ea"/>
              </a:rPr>
              <a:t>블로그 글 업로드 가능 </a:t>
            </a:r>
            <a:r>
              <a:rPr lang="en-US" altLang="ko-KR" sz="800" dirty="0">
                <a:latin typeface="+mn-ea"/>
              </a:rPr>
              <a:t>(title, text, image </a:t>
            </a:r>
            <a:r>
              <a:rPr lang="ko-KR" altLang="en-US" sz="800" dirty="0">
                <a:latin typeface="+mn-ea"/>
              </a:rPr>
              <a:t>포함</a:t>
            </a:r>
            <a:r>
              <a:rPr lang="en-US" altLang="ko-KR" sz="800" dirty="0">
                <a:latin typeface="+mn-ea"/>
              </a:rPr>
              <a:t>)</a:t>
            </a:r>
            <a:endParaRPr lang="en-US" altLang="ko-KR" sz="800" dirty="0">
              <a:latin typeface="+mn-ea"/>
            </a:endParaRPr>
          </a:p>
          <a:p>
            <a:r>
              <a:rPr lang="en-US" altLang="ko-KR" sz="800" dirty="0">
                <a:latin typeface="+mn-ea"/>
              </a:rPr>
              <a:t>-Android </a:t>
            </a:r>
            <a:r>
              <a:rPr lang="ko-KR" altLang="en-US" sz="800" dirty="0">
                <a:latin typeface="+mn-ea"/>
              </a:rPr>
              <a:t>클라이언트</a:t>
            </a:r>
            <a:r>
              <a:rPr lang="en-US" altLang="ko-KR" sz="800" dirty="0">
                <a:latin typeface="+mn-ea"/>
              </a:rPr>
              <a:t>, Edge System </a:t>
            </a:r>
            <a:r>
              <a:rPr lang="ko-KR" altLang="en-US" sz="800" dirty="0">
                <a:latin typeface="+mn-ea"/>
              </a:rPr>
              <a:t>등 외부 서비스와 연동 가능</a:t>
            </a:r>
            <a:endParaRPr lang="ko-KR" altLang="en-US" sz="800" dirty="0">
              <a:latin typeface="+mn-ea"/>
            </a:endParaRPr>
          </a:p>
          <a:p>
            <a:endParaRPr lang="zh-CN" altLang="en-US" dirty="0"/>
          </a:p>
        </p:txBody>
      </p:sp>
      <p:pic>
        <p:nvPicPr>
          <p:cNvPr id="15" name="图片 14" descr="图形用户界面, 文本, 应用程序&#10;&#10;AI 生成的内容可能不正确。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053" y="5006256"/>
            <a:ext cx="4419600" cy="1691321"/>
          </a:xfrm>
          <a:prstGeom prst="rect">
            <a:avLst/>
          </a:prstGeom>
        </p:spPr>
      </p:pic>
      <p:pic>
        <p:nvPicPr>
          <p:cNvPr id="18" name="图片 17" descr="图形用户界面, 文本, 应用程序&#10;&#10;AI 生成的内容可能不正确。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1110" y="4994968"/>
            <a:ext cx="4309110" cy="1631516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064408" y="4581056"/>
            <a:ext cx="4612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+mn-ea"/>
              </a:rPr>
              <a:t>/</a:t>
            </a:r>
            <a:r>
              <a:rPr lang="en-US" altLang="ko-KR" sz="800" dirty="0" err="1">
                <a:latin typeface="+mn-ea"/>
              </a:rPr>
              <a:t>api_root</a:t>
            </a:r>
            <a:r>
              <a:rPr lang="en-US" altLang="ko-KR" sz="800" dirty="0">
                <a:latin typeface="+mn-ea"/>
              </a:rPr>
              <a:t>/images/ </a:t>
            </a:r>
            <a:r>
              <a:rPr lang="ko-KR" altLang="en-US" sz="800" dirty="0">
                <a:latin typeface="+mn-ea"/>
              </a:rPr>
              <a:t>경로를 통해 블로그 이미지 목록을 조회 가능</a:t>
            </a:r>
            <a:endParaRPr lang="ko-KR" altLang="en-US" sz="800" dirty="0">
              <a:latin typeface="+mn-ea"/>
            </a:endParaRPr>
          </a:p>
          <a:p>
            <a:r>
              <a:rPr lang="en-US" altLang="ko-KR" sz="800" dirty="0">
                <a:latin typeface="+mn-ea"/>
              </a:rPr>
              <a:t>GET </a:t>
            </a:r>
            <a:r>
              <a:rPr lang="ko-KR" altLang="en-US" sz="800" dirty="0">
                <a:latin typeface="+mn-ea"/>
              </a:rPr>
              <a:t>요청만 허용하며</a:t>
            </a:r>
            <a:r>
              <a:rPr lang="en-US" altLang="ko-KR" sz="800" dirty="0">
                <a:latin typeface="+mn-ea"/>
              </a:rPr>
              <a:t>, JSON </a:t>
            </a:r>
            <a:r>
              <a:rPr lang="ko-KR" altLang="en-US" sz="800" dirty="0">
                <a:latin typeface="+mn-ea"/>
              </a:rPr>
              <a:t>형식으로 이미지 </a:t>
            </a:r>
            <a:r>
              <a:rPr lang="en-US" altLang="ko-KR" sz="800" dirty="0">
                <a:latin typeface="+mn-ea"/>
              </a:rPr>
              <a:t>URL</a:t>
            </a:r>
            <a:r>
              <a:rPr lang="ko-KR" altLang="en-US" sz="800" dirty="0">
                <a:latin typeface="+mn-ea"/>
              </a:rPr>
              <a:t>과 제목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게시 날짜 제공</a:t>
            </a:r>
            <a:endParaRPr lang="zh-CN" altLang="en-US" sz="800" dirty="0">
              <a:latin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2. Service System(Python, Django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338554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2-5.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기타 추가기능</a:t>
            </a:r>
            <a:endParaRPr lang="ko-KR" altLang="en-US" sz="800" dirty="0">
              <a:latin typeface="+mn-ea"/>
              <a:cs typeface="Gulim" panose="020B0600000101010101" charset="-127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338554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2-6.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기타 추가기능</a:t>
            </a:r>
            <a:endParaRPr lang="ko-KR" altLang="en-US" sz="800" dirty="0">
              <a:latin typeface="+mn-ea"/>
              <a:cs typeface="Gulim" panose="020B0600000101010101" charset="-127"/>
            </a:endParaRPr>
          </a:p>
          <a:p>
            <a:endParaRPr kumimoji="1" lang="ko-KR" altLang="en-US" sz="800" dirty="0"/>
          </a:p>
        </p:txBody>
      </p:sp>
      <p:sp>
        <p:nvSpPr>
          <p:cNvPr id="5" name="文本框 4"/>
          <p:cNvSpPr txBox="1"/>
          <p:nvPr/>
        </p:nvSpPr>
        <p:spPr>
          <a:xfrm>
            <a:off x="457200" y="1481554"/>
            <a:ext cx="4309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블로그 글</a:t>
            </a:r>
            <a:r>
              <a:rPr lang="en-US" altLang="ko-KR" sz="800" dirty="0">
                <a:latin typeface="+mn-ea"/>
              </a:rPr>
              <a:t>TOP</a:t>
            </a:r>
            <a:r>
              <a:rPr lang="ko-KR" altLang="en-US" sz="800" dirty="0">
                <a:latin typeface="+mn-ea"/>
              </a:rPr>
              <a:t> 기능</a:t>
            </a:r>
            <a:endParaRPr lang="ko-KR" altLang="en-US" sz="800" dirty="0">
              <a:latin typeface="+mn-ea"/>
            </a:endParaRPr>
          </a:p>
          <a:p>
            <a:r>
              <a:rPr lang="en-US" altLang="ko-KR" sz="800" dirty="0">
                <a:latin typeface="+mn-ea"/>
              </a:rPr>
              <a:t>-</a:t>
            </a:r>
            <a:r>
              <a:rPr lang="ko-KR" altLang="en-US" sz="800" dirty="0">
                <a:latin typeface="+mn-ea"/>
              </a:rPr>
              <a:t>특정 글을 상단에 고정할 수 있어 중요 글 강조 가능</a:t>
            </a:r>
            <a:endParaRPr lang="ko-KR" altLang="en-US" sz="800" dirty="0">
              <a:latin typeface="+mn-ea"/>
            </a:endParaRPr>
          </a:p>
          <a:p>
            <a:r>
              <a:rPr lang="en-US" altLang="ko-KR" sz="800" dirty="0">
                <a:latin typeface="+mn-ea"/>
              </a:rPr>
              <a:t>-JSON </a:t>
            </a:r>
            <a:r>
              <a:rPr lang="ko-KR" altLang="en-US" sz="800" dirty="0">
                <a:latin typeface="+mn-ea"/>
              </a:rPr>
              <a:t>응답과 브라우저 목록에서 </a:t>
            </a:r>
            <a:r>
              <a:rPr lang="en-US" altLang="ko-KR" sz="800" dirty="0" err="1">
                <a:latin typeface="+mn-ea"/>
              </a:rPr>
              <a:t>is_pinned</a:t>
            </a:r>
            <a:r>
              <a:rPr lang="en-US" altLang="ko-KR" sz="800" dirty="0">
                <a:latin typeface="+mn-ea"/>
              </a:rPr>
              <a:t> </a:t>
            </a:r>
            <a:r>
              <a:rPr lang="ko-KR" altLang="en-US" sz="800" dirty="0">
                <a:latin typeface="+mn-ea"/>
              </a:rPr>
              <a:t>필드로 표시</a:t>
            </a:r>
            <a:endParaRPr lang="zh-CN" altLang="en-US" sz="800" dirty="0"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101590" y="1481554"/>
            <a:ext cx="43472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사용자의 하루 기록을 집계하여 그래프 형태로 시각화</a:t>
            </a:r>
            <a:endParaRPr lang="ko-KR" altLang="en-US" sz="800" dirty="0">
              <a:latin typeface="+mn-ea"/>
            </a:endParaRPr>
          </a:p>
          <a:p>
            <a:r>
              <a:rPr lang="en-US" altLang="ko-KR" sz="800" dirty="0">
                <a:latin typeface="+mn-ea"/>
              </a:rPr>
              <a:t>-</a:t>
            </a:r>
            <a:r>
              <a:rPr lang="ko-KR" altLang="en-US" sz="800" dirty="0">
                <a:latin typeface="+mn-ea"/>
              </a:rPr>
              <a:t>이미지 또는 </a:t>
            </a:r>
            <a:r>
              <a:rPr lang="en-US" altLang="ko-KR" sz="800" dirty="0">
                <a:latin typeface="+mn-ea"/>
              </a:rPr>
              <a:t>API JSON </a:t>
            </a:r>
            <a:r>
              <a:rPr lang="ko-KR" altLang="en-US" sz="800" dirty="0">
                <a:latin typeface="+mn-ea"/>
              </a:rPr>
              <a:t>데이터를 통해 프론트엔드에서 확인 가능</a:t>
            </a:r>
            <a:endParaRPr lang="zh-CN" altLang="en-US" sz="800" dirty="0">
              <a:latin typeface="+mn-ea"/>
            </a:endParaRPr>
          </a:p>
        </p:txBody>
      </p:sp>
      <p:pic>
        <p:nvPicPr>
          <p:cNvPr id="8" name="图片 7" descr="图形用户界面&#10;&#10;AI 生成的内容可能不正确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1010" y="1912739"/>
            <a:ext cx="3581400" cy="1516261"/>
          </a:xfrm>
          <a:prstGeom prst="rect">
            <a:avLst/>
          </a:prstGeom>
        </p:spPr>
      </p:pic>
      <p:pic>
        <p:nvPicPr>
          <p:cNvPr id="10" name="图片 9" descr="图形用户界面&#10;&#10;AI 生成的内容可能不正确。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733800"/>
            <a:ext cx="3585210" cy="2202656"/>
          </a:xfrm>
          <a:prstGeom prst="rect">
            <a:avLst/>
          </a:prstGeom>
        </p:spPr>
      </p:pic>
      <p:pic>
        <p:nvPicPr>
          <p:cNvPr id="12" name="图片 11" descr="图表, 瀑布图&#10;&#10;AI 生成的内容可能不正确。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377" y="1912739"/>
            <a:ext cx="4114800" cy="369806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3. Client System(Android, </a:t>
            </a:r>
            <a:r>
              <a:rPr lang="en-US" altLang="ko-KR" dirty="0">
                <a:solidFill>
                  <a:schemeClr val="tx2"/>
                </a:solidFill>
              </a:rPr>
              <a:t>Java</a:t>
            </a:r>
            <a:r>
              <a:rPr lang="ko-KR" altLang="en-US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개별 제안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338554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3.1. Image list view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공통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개별 제안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lang="ko-KR" altLang="en-US" sz="800" dirty="0">
              <a:latin typeface="+mn-ea"/>
              <a:cs typeface="Gulim" panose="020B0600000101010101" charset="-127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553998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GB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3.2. Image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목록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획득을 위한 </a:t>
            </a:r>
            <a:r>
              <a:rPr lang="en-GB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HTTP </a:t>
            </a:r>
            <a:r>
              <a:rPr lang="en-GB" altLang="ko-KR" sz="1400" spc="-5" dirty="0" err="1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Restfull</a:t>
            </a:r>
            <a:r>
              <a:rPr lang="en-GB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API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사용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신규 추가 필요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lang="ko-KR" altLang="en-US" sz="800" dirty="0">
              <a:latin typeface="+mn-ea"/>
              <a:cs typeface="Gulim" panose="020B0600000101010101" charset="-127"/>
            </a:endParaRPr>
          </a:p>
          <a:p>
            <a:endParaRPr kumimoji="1" lang="ko-KR" altLang="en-US" sz="800" dirty="0"/>
          </a:p>
        </p:txBody>
      </p:sp>
      <p:sp>
        <p:nvSpPr>
          <p:cNvPr id="5" name="내용 개체 틀 2"/>
          <p:cNvSpPr txBox="1"/>
          <p:nvPr/>
        </p:nvSpPr>
        <p:spPr>
          <a:xfrm>
            <a:off x="458118" y="4038600"/>
            <a:ext cx="430911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 panose="020B0609020204030204"/>
                <a:ea typeface="+mn-ea"/>
                <a:cs typeface="Consolas" panose="020B060902020403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3.3.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공통기능 및 추가기능을 활용한 사용자 시나리오 및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UI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제공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신규 추가 필요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lang="ko-KR" altLang="en-US" sz="800" kern="0" dirty="0">
              <a:latin typeface="+mn-ea"/>
              <a:cs typeface="Gulim" panose="020B0600000101010101" charset="-127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6" name="내용 개체 틀 3"/>
          <p:cNvSpPr txBox="1"/>
          <p:nvPr/>
        </p:nvSpPr>
        <p:spPr>
          <a:xfrm>
            <a:off x="5064408" y="4038600"/>
            <a:ext cx="4309110" cy="3385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 panose="020B0609020204030204"/>
                <a:ea typeface="+mn-ea"/>
                <a:cs typeface="Consolas" panose="020B060902020403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3-4.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기타 추가 기능</a:t>
            </a:r>
            <a:endParaRPr lang="ko-KR" altLang="en-US" sz="800" kern="0" dirty="0">
              <a:latin typeface="+mn-ea"/>
              <a:cs typeface="Gulim" panose="020B0600000101010101" charset="-127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8" name="文本框 7"/>
          <p:cNvSpPr txBox="1"/>
          <p:nvPr/>
        </p:nvSpPr>
        <p:spPr>
          <a:xfrm>
            <a:off x="458118" y="1524000"/>
            <a:ext cx="43462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앱 실행 시 서버에서 가져온 이미지 목록을 </a:t>
            </a:r>
            <a:r>
              <a:rPr lang="en-US" altLang="ko-KR" sz="800" dirty="0" err="1">
                <a:latin typeface="+mn-ea"/>
              </a:rPr>
              <a:t>RecyclerView</a:t>
            </a:r>
            <a:r>
              <a:rPr lang="ko-KR" altLang="en-US" sz="800" dirty="0">
                <a:latin typeface="+mn-ea"/>
              </a:rPr>
              <a:t>를 통해 리스트 형태로 보여줌으로써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사용자가 여러 이미지를 한눈에 확인하고 선택할 수 있도록 제공</a:t>
            </a:r>
            <a:endParaRPr lang="zh-CN" altLang="en-US" sz="800" dirty="0">
              <a:latin typeface="+mn-ea"/>
            </a:endParaRPr>
          </a:p>
        </p:txBody>
      </p:sp>
      <p:pic>
        <p:nvPicPr>
          <p:cNvPr id="12" name="图片 11" descr="手机屏幕截图&#10;&#10;AI 生成的内容可能不正确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0" y="2057399"/>
            <a:ext cx="4309110" cy="1781566"/>
          </a:xfrm>
          <a:prstGeom prst="rect">
            <a:avLst/>
          </a:prstGeom>
        </p:spPr>
      </p:pic>
      <p:pic>
        <p:nvPicPr>
          <p:cNvPr id="14" name="图片 13" descr="手机屏幕截图&#10;&#10;AI 生成的内容可能不正确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11750" y="2047240"/>
            <a:ext cx="4309110" cy="178156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101590" y="1600200"/>
            <a:ext cx="4271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+mn-ea"/>
              </a:rPr>
              <a:t>Android </a:t>
            </a:r>
            <a:r>
              <a:rPr lang="ko-KR" altLang="en-US" sz="800" dirty="0">
                <a:latin typeface="+mn-ea"/>
              </a:rPr>
              <a:t>앱이 </a:t>
            </a:r>
            <a:r>
              <a:rPr lang="en-US" altLang="ko-KR" sz="800" dirty="0">
                <a:latin typeface="+mn-ea"/>
              </a:rPr>
              <a:t>Django </a:t>
            </a:r>
            <a:r>
              <a:rPr lang="ko-KR" altLang="en-US" sz="800" dirty="0">
                <a:latin typeface="+mn-ea"/>
              </a:rPr>
              <a:t>서버의 </a:t>
            </a:r>
            <a:r>
              <a:rPr lang="en-US" altLang="ko-KR" sz="800" dirty="0">
                <a:latin typeface="+mn-ea"/>
              </a:rPr>
              <a:t>RESTful API</a:t>
            </a:r>
            <a:r>
              <a:rPr lang="ko-KR" altLang="en-US" sz="800" dirty="0">
                <a:latin typeface="+mn-ea"/>
              </a:rPr>
              <a:t>에서 이미지 목록을 가져와 </a:t>
            </a:r>
            <a:r>
              <a:rPr lang="en-US" altLang="ko-KR" sz="800" dirty="0" err="1">
                <a:latin typeface="+mn-ea"/>
              </a:rPr>
              <a:t>RecyclerView</a:t>
            </a:r>
            <a:r>
              <a:rPr lang="ko-KR" altLang="en-US" sz="800" dirty="0">
                <a:latin typeface="+mn-ea"/>
              </a:rPr>
              <a:t>에 표시하는 기능이다</a:t>
            </a:r>
            <a:r>
              <a:rPr lang="en-US" altLang="ko-KR" sz="800" dirty="0">
                <a:latin typeface="+mn-ea"/>
              </a:rPr>
              <a:t>.</a:t>
            </a:r>
            <a:br>
              <a:rPr lang="en-US" altLang="ko-KR" sz="800" dirty="0">
                <a:latin typeface="+mn-ea"/>
              </a:rPr>
            </a:br>
            <a:r>
              <a:rPr lang="ko-KR" altLang="en-US" sz="800" dirty="0">
                <a:latin typeface="+mn-ea"/>
              </a:rPr>
              <a:t>사용자는 ‘동기화’ 버튼으로 서버 최신 이미지를 갱신할 수 있다</a:t>
            </a:r>
            <a:r>
              <a:rPr lang="en-US" altLang="ko-KR" sz="800" dirty="0">
                <a:latin typeface="+mn-ea"/>
              </a:rPr>
              <a:t>.</a:t>
            </a:r>
            <a:endParaRPr lang="zh-CN" altLang="en-US" sz="800" dirty="0">
              <a:latin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58118" y="4471253"/>
            <a:ext cx="4309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본 기능은 사용자가 이미지 목록을 보고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클릭하여 전체화면으로 확인하며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필요한 이미지를 기기 앨범에 저장하는 과정을 보여준다</a:t>
            </a:r>
            <a:r>
              <a:rPr lang="en-US" altLang="ko-KR" sz="800" dirty="0">
                <a:latin typeface="+mn-ea"/>
              </a:rPr>
              <a:t>.</a:t>
            </a:r>
            <a:br>
              <a:rPr lang="en-US" altLang="ko-KR" sz="800" dirty="0">
                <a:latin typeface="+mn-ea"/>
              </a:rPr>
            </a:br>
            <a:r>
              <a:rPr lang="ko-KR" altLang="en-US" sz="800" dirty="0">
                <a:latin typeface="+mn-ea"/>
              </a:rPr>
              <a:t>또한 검색 기능으로 원하는 이미지를 빠르게 찾을 수 있어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앱 사용 편의성을 제공한다</a:t>
            </a:r>
            <a:r>
              <a:rPr lang="en-US" altLang="ko-KR" sz="800" dirty="0">
                <a:latin typeface="+mn-ea"/>
              </a:rPr>
              <a:t>.</a:t>
            </a:r>
            <a:endParaRPr lang="zh-CN" altLang="en-US" sz="800" dirty="0">
              <a:latin typeface="+mn-ea"/>
            </a:endParaRPr>
          </a:p>
        </p:txBody>
      </p:sp>
      <p:pic>
        <p:nvPicPr>
          <p:cNvPr id="18" name="图片 17" descr="手机屏幕截图&#10;&#10;AI 生成的内容可能不正确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2558" y="4932918"/>
            <a:ext cx="4309110" cy="1781566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064408" y="4377154"/>
            <a:ext cx="4460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사용자는 이미지를 길게 누르거나 저장 버튼을 클릭하여 기기 앨범에 이미지를 저장할 수 있다</a:t>
            </a:r>
            <a:r>
              <a:rPr lang="en-US" altLang="ko-KR" sz="800" dirty="0">
                <a:latin typeface="+mn-ea"/>
              </a:rPr>
              <a:t>.</a:t>
            </a:r>
            <a:br>
              <a:rPr lang="en-US" altLang="ko-KR" sz="800" dirty="0">
                <a:latin typeface="+mn-ea"/>
              </a:rPr>
            </a:br>
            <a:r>
              <a:rPr lang="ko-KR" altLang="en-US" sz="800" dirty="0">
                <a:latin typeface="+mn-ea"/>
              </a:rPr>
              <a:t>저장 성공 시 “이미지 저장 완료</a:t>
            </a:r>
            <a:r>
              <a:rPr lang="en-US" altLang="ko-KR" sz="800" dirty="0">
                <a:latin typeface="+mn-ea"/>
              </a:rPr>
              <a:t>!” Toast</a:t>
            </a:r>
            <a:r>
              <a:rPr lang="ko-KR" altLang="en-US" sz="800" dirty="0">
                <a:latin typeface="+mn-ea"/>
              </a:rPr>
              <a:t>가 표시된다</a:t>
            </a:r>
            <a:r>
              <a:rPr lang="en-US" altLang="ko-KR" sz="800" dirty="0">
                <a:latin typeface="+mn-ea"/>
              </a:rPr>
              <a:t>.</a:t>
            </a:r>
            <a:endParaRPr lang="en-US" altLang="ko-KR" sz="800" dirty="0">
              <a:latin typeface="+mn-ea"/>
            </a:endParaRPr>
          </a:p>
          <a:p>
            <a:r>
              <a:rPr lang="ko-KR" altLang="en-US" sz="800" dirty="0"/>
              <a:t>사용자는 정렬 버튼을 통해 이미지 목록을 생성일 기준 오름차순 또는 내림차순으로 정렬할 수 있다</a:t>
            </a:r>
            <a:r>
              <a:rPr lang="en-US" altLang="ko-KR" sz="800" dirty="0"/>
              <a:t>.</a:t>
            </a:r>
            <a:br>
              <a:rPr lang="en-US" altLang="ko-KR" sz="800" dirty="0"/>
            </a:br>
            <a:r>
              <a:rPr lang="ko-KR" altLang="en-US" sz="800" dirty="0"/>
              <a:t>최신 이미지나 가장 오래된 이미지를 쉽게 확인 가능하다</a:t>
            </a:r>
            <a:r>
              <a:rPr lang="en-US" altLang="ko-KR" sz="800" dirty="0"/>
              <a:t>.</a:t>
            </a:r>
            <a:endParaRPr lang="zh-CN" altLang="en-US" sz="800" dirty="0">
              <a:latin typeface="+mn-ea"/>
            </a:endParaRPr>
          </a:p>
        </p:txBody>
      </p:sp>
      <p:pic>
        <p:nvPicPr>
          <p:cNvPr id="21" name="图片 20" descr="图形用户界面, 应用程序&#10;&#10;AI 生成的内容可能不正确。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187" y="5182800"/>
            <a:ext cx="1752601" cy="1585844"/>
          </a:xfrm>
          <a:prstGeom prst="rect">
            <a:avLst/>
          </a:prstGeom>
        </p:spPr>
      </p:pic>
      <p:pic>
        <p:nvPicPr>
          <p:cNvPr id="23" name="图片 22" descr="屏幕上的人&#10;&#10;AI 生成的内容可能不正确。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5182800"/>
            <a:ext cx="1624899" cy="1675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78079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기능</a:t>
            </a:r>
            <a:r>
              <a:rPr lang="en-US" altLang="ko-KR" sz="2000" i="1" dirty="0">
                <a:solidFill>
                  <a:srgbClr val="FF0000"/>
                </a:solidFill>
              </a:rPr>
              <a:t>(</a:t>
            </a:r>
            <a:r>
              <a:rPr lang="ko-KR" altLang="en-US" sz="2000" i="1" dirty="0">
                <a:solidFill>
                  <a:srgbClr val="FF0000"/>
                </a:solidFill>
              </a:rPr>
              <a:t>부족한 설명 </a:t>
            </a:r>
            <a:r>
              <a:rPr lang="ko-KR" altLang="en-US" sz="2000" i="1" dirty="0" err="1">
                <a:solidFill>
                  <a:srgbClr val="FF0000"/>
                </a:solidFill>
              </a:rPr>
              <a:t>추거</a:t>
            </a:r>
            <a:r>
              <a:rPr lang="en-US" altLang="ko-KR" sz="2000" i="1" dirty="0">
                <a:solidFill>
                  <a:srgbClr val="FF0000"/>
                </a:solidFill>
              </a:rPr>
              <a:t>,</a:t>
            </a:r>
            <a:r>
              <a:rPr lang="ko-KR" altLang="en-US" sz="2000" i="1" dirty="0">
                <a:solidFill>
                  <a:srgbClr val="FF0000"/>
                </a:solidFill>
              </a:rPr>
              <a:t> 신규 또는 추가 기능 중심</a:t>
            </a:r>
            <a:r>
              <a:rPr lang="en-US" altLang="ko-KR" sz="2000" i="1" dirty="0">
                <a:solidFill>
                  <a:srgbClr val="FF0000"/>
                </a:solidFill>
              </a:rPr>
              <a:t>,</a:t>
            </a:r>
            <a:r>
              <a:rPr lang="ko-KR" altLang="en-US" sz="2000" i="1" dirty="0">
                <a:solidFill>
                  <a:srgbClr val="FF0000"/>
                </a:solidFill>
              </a:rPr>
              <a:t> 페이지 추가 가능</a:t>
            </a:r>
            <a:r>
              <a:rPr lang="en-US" altLang="ko-KR" sz="2000" i="1" dirty="0">
                <a:solidFill>
                  <a:srgbClr val="FF0000"/>
                </a:solidFill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501483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??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ko-KR" altLang="en-US" sz="2000" i="1" spc="-5" dirty="0">
                <a:solidFill>
                  <a:srgbClr val="FF0000"/>
                </a:solidFill>
                <a:latin typeface="+mn-ea"/>
                <a:cs typeface="Malgun Gothic" panose="020B0503020000020004" charset="-127"/>
              </a:rPr>
              <a:t>에지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 panose="020B0503020000020004" charset="-127"/>
              </a:rPr>
              <a:t>/</a:t>
            </a:r>
            <a:r>
              <a:rPr lang="ko-KR" altLang="en-US" sz="2000" i="1" spc="-5" dirty="0">
                <a:solidFill>
                  <a:srgbClr val="FF0000"/>
                </a:solidFill>
                <a:latin typeface="+mn-ea"/>
                <a:cs typeface="Malgun Gothic" panose="020B0503020000020004" charset="-127"/>
              </a:rPr>
              <a:t>서버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 panose="020B0503020000020004" charset="-127"/>
              </a:rPr>
              <a:t>/</a:t>
            </a:r>
            <a:r>
              <a:rPr lang="ko-KR" altLang="en-US" sz="2000" i="1" spc="-5" dirty="0">
                <a:solidFill>
                  <a:srgbClr val="FF0000"/>
                </a:solidFill>
                <a:latin typeface="+mn-ea"/>
                <a:cs typeface="Malgun Gothic" panose="020B0503020000020004" charset="-127"/>
              </a:rPr>
              <a:t>스마트폰 클라이언트의 역할 제시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 panose="020B0503020000020004" charset="-127"/>
              </a:rPr>
              <a:t>)</a:t>
            </a:r>
            <a:endParaRPr sz="2000" i="1" dirty="0">
              <a:solidFill>
                <a:srgbClr val="FF0000"/>
              </a:solidFill>
              <a:latin typeface="+mn-ea"/>
              <a:cs typeface="Malgun Gothic" panose="020B0503020000020004" charset="-127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dirty="0"/>
              <a:t> </a:t>
            </a:r>
            <a:r>
              <a:rPr lang="en-US" altLang="ko-KR" dirty="0"/>
              <a:t>Edge System Edge System</a:t>
            </a:r>
            <a:r>
              <a:rPr lang="ko-KR" altLang="en-US" dirty="0"/>
              <a:t>은 스마트폰 카메라 또는 영상 입력을 통해 사용자의 앉기</a:t>
            </a:r>
            <a:r>
              <a:rPr lang="en-US" altLang="ko-KR" dirty="0"/>
              <a:t>–</a:t>
            </a:r>
            <a:r>
              <a:rPr lang="ko-KR" altLang="en-US" dirty="0"/>
              <a:t>눕기 동작 변화를 실시간으로 감지하고</a:t>
            </a:r>
            <a:r>
              <a:rPr lang="en-US" altLang="ko-KR" dirty="0"/>
              <a:t>, YOLOv5 </a:t>
            </a:r>
            <a:r>
              <a:rPr lang="ko-KR" altLang="en-US" dirty="0"/>
              <a:t>모델을 사용해 자동으로 윗몸일으키기 횟수를 계산한다</a:t>
            </a:r>
            <a:r>
              <a:rPr lang="en-US" altLang="ko-KR" dirty="0"/>
              <a:t>. </a:t>
            </a:r>
            <a:r>
              <a:rPr lang="ko-KR" altLang="en-US" dirty="0"/>
              <a:t>동작 중 마지막 순간의 스냅샷 이미지를 자동으로 저장하고</a:t>
            </a:r>
            <a:r>
              <a:rPr lang="en-US" altLang="ko-KR" dirty="0"/>
              <a:t>, Django </a:t>
            </a:r>
            <a:r>
              <a:rPr lang="ko-KR" altLang="en-US" dirty="0"/>
              <a:t>서버로 전송한다</a:t>
            </a:r>
            <a:r>
              <a:rPr lang="en-US" altLang="ko-KR" dirty="0"/>
              <a:t>. </a:t>
            </a:r>
            <a:endParaRPr lang="en-US" altLang="ko-KR" dirty="0"/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dirty="0"/>
              <a:t>Service System (Django) Django </a:t>
            </a:r>
            <a:r>
              <a:rPr lang="ko-KR" altLang="en-US" dirty="0"/>
              <a:t>서버는 전송된 마지막 스냅샷 이미지를 블로그 형식으로 저장 및 관리한다</a:t>
            </a:r>
            <a:r>
              <a:rPr lang="en-US" altLang="ko-KR" dirty="0"/>
              <a:t>. </a:t>
            </a:r>
            <a:r>
              <a:rPr lang="ko-KR" altLang="en-US" dirty="0"/>
              <a:t>사용자는 블로그에서 최신 운동 이미지를 확인할 수 있으며</a:t>
            </a:r>
            <a:r>
              <a:rPr lang="en-US" altLang="ko-KR" dirty="0"/>
              <a:t>, Daily sit-up total count </a:t>
            </a:r>
            <a:r>
              <a:rPr lang="ko-KR" altLang="en-US" dirty="0"/>
              <a:t>통계 그래프를 통해 하루 동안 수행한 총 횟수를 확인 가능하다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특정 게시물을 상단에 고정하는 </a:t>
            </a:r>
            <a:r>
              <a:rPr lang="en-US" altLang="ko-KR" dirty="0"/>
              <a:t>TOP</a:t>
            </a:r>
            <a:r>
              <a:rPr lang="ko-KR" altLang="en-US" dirty="0"/>
              <a:t> 기능을 지원하여 중요한 기록을 강조할 수 있다</a:t>
            </a:r>
            <a:r>
              <a:rPr lang="en-US" altLang="ko-KR" dirty="0"/>
              <a:t>.</a:t>
            </a:r>
            <a:endParaRPr lang="en-US" altLang="ko-KR" dirty="0"/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dirty="0"/>
              <a:t> Client System (Android App) Android </a:t>
            </a:r>
            <a:r>
              <a:rPr lang="ko-KR" altLang="en-US" dirty="0"/>
              <a:t>클라이언트는 업로드된 블로그 이미지를 실시간으로 확인하고</a:t>
            </a:r>
            <a:r>
              <a:rPr lang="en-US" altLang="ko-KR" dirty="0"/>
              <a:t>, </a:t>
            </a:r>
            <a:r>
              <a:rPr lang="ko-KR" altLang="en-US" dirty="0"/>
              <a:t>이미지를 클릭하여 확대할 수 있다</a:t>
            </a:r>
            <a:r>
              <a:rPr lang="en-US" altLang="ko-KR" dirty="0"/>
              <a:t>. </a:t>
            </a:r>
            <a:r>
              <a:rPr lang="ko-KR" altLang="en-US" dirty="0"/>
              <a:t>사용자는 이미지를 길게 누르거나 저장 버튼을 통해 기기 앨범에 저장할 수 있으며</a:t>
            </a:r>
            <a:r>
              <a:rPr lang="en-US" altLang="ko-KR" dirty="0"/>
              <a:t>, </a:t>
            </a:r>
            <a:r>
              <a:rPr lang="ko-KR" altLang="en-US" dirty="0"/>
              <a:t>저장 성공 시 “이미지 저장 완료</a:t>
            </a:r>
            <a:r>
              <a:rPr lang="en-US" altLang="ko-KR" dirty="0"/>
              <a:t>!” Toast</a:t>
            </a:r>
            <a:r>
              <a:rPr lang="ko-KR" altLang="en-US" dirty="0"/>
              <a:t>가 표시된다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정렬 기능을 통해 이미지 목록을 생성일 기준 오름차순</a:t>
            </a:r>
            <a:r>
              <a:rPr lang="en-US" altLang="ko-KR" dirty="0"/>
              <a:t>/</a:t>
            </a:r>
            <a:r>
              <a:rPr lang="ko-KR" altLang="en-US" dirty="0"/>
              <a:t>내림차순으로 정렬할 수 있어</a:t>
            </a:r>
            <a:r>
              <a:rPr lang="en-US" altLang="ko-KR" dirty="0"/>
              <a:t>, </a:t>
            </a:r>
            <a:r>
              <a:rPr lang="ko-KR" altLang="en-US" dirty="0"/>
              <a:t>최신 이미지 또는 가장 오래된 이미지를 쉽게 확인할 수 있다</a:t>
            </a:r>
            <a:r>
              <a:rPr lang="en-US" altLang="ko-KR" dirty="0"/>
              <a:t>.</a:t>
            </a:r>
            <a:endParaRPr dirty="0">
              <a:latin typeface="+mn-ea"/>
              <a:cs typeface="Gulim" panose="020B0600000101010101" charset="-127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8455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사용자 시나리오</a:t>
            </a:r>
            <a:r>
              <a:rPr lang="en-US" altLang="ko-KR" sz="2000" dirty="0"/>
              <a:t>(Ui </a:t>
            </a:r>
            <a:r>
              <a:rPr lang="ko-KR" altLang="en-US" sz="2000" dirty="0"/>
              <a:t>구성</a:t>
            </a:r>
            <a:r>
              <a:rPr lang="en-US" altLang="ko-KR" sz="2000" dirty="0"/>
              <a:t>)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522771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사용자 시나리오 </a:t>
            </a:r>
            <a:r>
              <a:rPr lang="en-US" altLang="ko-KR" sz="1600" b="1" dirty="0">
                <a:latin typeface="+mn-ea"/>
              </a:rPr>
              <a:t>(UI </a:t>
            </a:r>
            <a:r>
              <a:rPr lang="ko-KR" altLang="en-US" sz="1600" b="1" dirty="0">
                <a:latin typeface="+mn-ea"/>
              </a:rPr>
              <a:t>구성</a:t>
            </a:r>
            <a:r>
              <a:rPr lang="en-US" altLang="ko-KR" sz="1600" b="1" dirty="0">
                <a:latin typeface="+mn-ea"/>
              </a:rPr>
              <a:t>) – </a:t>
            </a:r>
            <a:r>
              <a:rPr lang="ko-KR" altLang="en-US" sz="1600" b="1" dirty="0">
                <a:latin typeface="+mn-ea"/>
              </a:rPr>
              <a:t>수정본</a:t>
            </a:r>
            <a:endParaRPr lang="ko-KR" altLang="en-US" sz="1600" b="1" dirty="0">
              <a:latin typeface="+mn-ea"/>
            </a:endParaRPr>
          </a:p>
          <a:p>
            <a:r>
              <a:rPr lang="en-US" altLang="ko-KR" sz="1600" b="1" dirty="0">
                <a:latin typeface="+mn-ea"/>
              </a:rPr>
              <a:t>1. Android Client – </a:t>
            </a:r>
            <a:r>
              <a:rPr lang="ko-KR" altLang="en-US" sz="1600" b="1" dirty="0">
                <a:latin typeface="+mn-ea"/>
              </a:rPr>
              <a:t>운동 기록 확인</a:t>
            </a:r>
            <a:endParaRPr lang="ko-KR" altLang="en-US" sz="1600" b="1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메인 화면</a:t>
            </a:r>
            <a:r>
              <a:rPr lang="en-US" altLang="ko-KR" sz="1600" b="1" dirty="0">
                <a:latin typeface="+mn-ea"/>
              </a:rPr>
              <a:t>(Main Screen): </a:t>
            </a:r>
            <a:r>
              <a:rPr lang="ko-KR" altLang="en-US" sz="1600" b="1" dirty="0">
                <a:latin typeface="+mn-ea"/>
              </a:rPr>
              <a:t>사용자는 앱을 실행하면 최신 운동 이미지가 표시된다</a:t>
            </a:r>
            <a:r>
              <a:rPr lang="en-US" altLang="ko-KR" sz="1600" b="1" dirty="0">
                <a:latin typeface="+mn-ea"/>
              </a:rPr>
              <a:t>.</a:t>
            </a:r>
            <a:endParaRPr lang="en-US" altLang="ko-KR" sz="1600" b="1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이미지 목록</a:t>
            </a:r>
            <a:r>
              <a:rPr lang="en-US" altLang="ko-KR" sz="1600" b="1" dirty="0">
                <a:latin typeface="+mn-ea"/>
              </a:rPr>
              <a:t>(Image List): </a:t>
            </a:r>
            <a:r>
              <a:rPr lang="ko-KR" altLang="en-US" sz="1600" b="1" dirty="0">
                <a:latin typeface="+mn-ea"/>
              </a:rPr>
              <a:t>사용자는 전체 운동 이미지를 스크롤하여 확인할 수 있다</a:t>
            </a:r>
            <a:r>
              <a:rPr lang="en-US" altLang="ko-KR" sz="1600" b="1" dirty="0">
                <a:latin typeface="+mn-ea"/>
              </a:rPr>
              <a:t>.</a:t>
            </a:r>
            <a:r>
              <a:rPr lang="ko-KR" altLang="en-US" sz="1600" b="1" dirty="0">
                <a:latin typeface="+mn-ea"/>
              </a:rPr>
              <a:t>이미지 확대</a:t>
            </a:r>
            <a:r>
              <a:rPr lang="en-US" altLang="ko-KR" sz="1600" b="1" dirty="0">
                <a:latin typeface="+mn-ea"/>
              </a:rPr>
              <a:t>(Image Zoom): </a:t>
            </a:r>
            <a:r>
              <a:rPr lang="ko-KR" altLang="en-US" sz="1600" b="1" dirty="0">
                <a:latin typeface="+mn-ea"/>
              </a:rPr>
              <a:t>이미지를 클릭하면 </a:t>
            </a:r>
            <a:r>
              <a:rPr lang="en-US" altLang="ko-KR" sz="1600" b="1" dirty="0">
                <a:latin typeface="+mn-ea"/>
              </a:rPr>
              <a:t>Dialog </a:t>
            </a:r>
            <a:r>
              <a:rPr lang="ko-KR" altLang="en-US" sz="1600" b="1" dirty="0">
                <a:latin typeface="+mn-ea"/>
              </a:rPr>
              <a:t>창으로 원본 크기 이미지를 볼 수 있다</a:t>
            </a:r>
            <a:r>
              <a:rPr lang="en-US" altLang="ko-KR" sz="1600" b="1" dirty="0">
                <a:latin typeface="+mn-ea"/>
              </a:rPr>
              <a:t>.</a:t>
            </a:r>
            <a:r>
              <a:rPr lang="ko-KR" altLang="en-US" sz="1600" b="1" dirty="0">
                <a:latin typeface="+mn-ea"/>
              </a:rPr>
              <a:t>이미지 저장</a:t>
            </a:r>
            <a:r>
              <a:rPr lang="en-US" altLang="ko-KR" sz="1600" b="1" dirty="0">
                <a:latin typeface="+mn-ea"/>
              </a:rPr>
              <a:t>(Image Save): </a:t>
            </a:r>
            <a:r>
              <a:rPr lang="ko-KR" altLang="en-US" sz="1600" b="1" dirty="0">
                <a:latin typeface="+mn-ea"/>
              </a:rPr>
              <a:t>이미지를 길게 누르거나 저장 버튼을 클릭하면 기기 앨범에 저장 가능하며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저장 완료 시 “이미지 저장 완료</a:t>
            </a:r>
            <a:r>
              <a:rPr lang="en-US" altLang="ko-KR" sz="1600" b="1" dirty="0">
                <a:latin typeface="+mn-ea"/>
              </a:rPr>
              <a:t>!”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Toast</a:t>
            </a:r>
            <a:r>
              <a:rPr lang="ko-KR" altLang="en-US" sz="1600" b="1" dirty="0">
                <a:latin typeface="+mn-ea"/>
              </a:rPr>
              <a:t>가 표시된다</a:t>
            </a:r>
            <a:r>
              <a:rPr lang="en-US" altLang="ko-KR" sz="1600" b="1" dirty="0">
                <a:latin typeface="+mn-ea"/>
              </a:rPr>
              <a:t>.</a:t>
            </a:r>
            <a:endParaRPr lang="en-US" altLang="ko-KR" sz="1600" b="1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정렬 기능</a:t>
            </a:r>
            <a:r>
              <a:rPr lang="en-US" altLang="ko-KR" sz="1600" b="1" dirty="0">
                <a:latin typeface="+mn-ea"/>
              </a:rPr>
              <a:t>(Sort Button): </a:t>
            </a:r>
            <a:r>
              <a:rPr lang="ko-KR" altLang="en-US" sz="1600" b="1" dirty="0">
                <a:latin typeface="+mn-ea"/>
              </a:rPr>
              <a:t>이미지 목록을 생성일 기준으로 오름차순</a:t>
            </a:r>
            <a:r>
              <a:rPr lang="en-US" altLang="ko-KR" sz="1600" b="1" dirty="0">
                <a:latin typeface="+mn-ea"/>
              </a:rPr>
              <a:t>/</a:t>
            </a:r>
            <a:r>
              <a:rPr lang="ko-KR" altLang="en-US" sz="1600" b="1" dirty="0">
                <a:latin typeface="+mn-ea"/>
              </a:rPr>
              <a:t>내림차순 정렬할 수 있어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최신 이미지 또는 가장 오래된 이미지 확인이 용이하다</a:t>
            </a:r>
            <a:r>
              <a:rPr lang="en-US" altLang="ko-KR" sz="1600" b="1" dirty="0">
                <a:latin typeface="+mn-ea"/>
              </a:rPr>
              <a:t>.</a:t>
            </a:r>
            <a:endParaRPr lang="en-US" altLang="ko-KR" sz="1600" b="1" dirty="0">
              <a:latin typeface="+mn-ea"/>
            </a:endParaRPr>
          </a:p>
          <a:p>
            <a:r>
              <a:rPr lang="en-US" altLang="ko-KR" sz="1600" b="1" dirty="0">
                <a:latin typeface="+mn-ea"/>
              </a:rPr>
              <a:t>2. Django Blog – </a:t>
            </a:r>
            <a:r>
              <a:rPr lang="ko-KR" altLang="en-US" sz="1600" b="1" dirty="0">
                <a:latin typeface="+mn-ea"/>
              </a:rPr>
              <a:t>서버 관리 및 통계 확인</a:t>
            </a:r>
            <a:endParaRPr lang="ko-KR" altLang="en-US" sz="1600" b="1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블로그 화면</a:t>
            </a:r>
            <a:r>
              <a:rPr lang="en-US" altLang="ko-KR" sz="1600" b="1" dirty="0">
                <a:latin typeface="+mn-ea"/>
              </a:rPr>
              <a:t>(Blog Dashboard): Edge System</a:t>
            </a:r>
            <a:r>
              <a:rPr lang="ko-KR" altLang="en-US" sz="1600" b="1" dirty="0">
                <a:latin typeface="+mn-ea"/>
              </a:rPr>
              <a:t>에서 전송된 마지막 스냅샷 이미지가 블로그 포스트 형태로 저장되어 표시된다</a:t>
            </a:r>
            <a:r>
              <a:rPr lang="en-US" altLang="ko-KR" sz="1600" b="1" dirty="0">
                <a:latin typeface="+mn-ea"/>
              </a:rPr>
              <a:t>.TOP</a:t>
            </a:r>
            <a:r>
              <a:rPr lang="ko-KR" altLang="en-US" sz="1600" b="1" dirty="0">
                <a:latin typeface="+mn-ea"/>
              </a:rPr>
              <a:t> 기능</a:t>
            </a:r>
            <a:r>
              <a:rPr lang="en-US" altLang="ko-KR" sz="1600" b="1" dirty="0">
                <a:latin typeface="+mn-ea"/>
              </a:rPr>
              <a:t>(Pinning): </a:t>
            </a:r>
            <a:r>
              <a:rPr lang="ko-KR" altLang="en-US" sz="1600" b="1" dirty="0">
                <a:latin typeface="+mn-ea"/>
              </a:rPr>
              <a:t>특정 게시물을 상단에 고정할 수 있어 중요 운동 기록 강조 가능</a:t>
            </a:r>
            <a:r>
              <a:rPr lang="en-US" altLang="ko-KR" sz="1600" b="1" dirty="0">
                <a:latin typeface="+mn-ea"/>
              </a:rPr>
              <a:t>.</a:t>
            </a:r>
            <a:r>
              <a:rPr lang="ko-KR" altLang="en-US" sz="1600" b="1" dirty="0">
                <a:latin typeface="+mn-ea"/>
              </a:rPr>
              <a:t>통계 화면</a:t>
            </a:r>
            <a:r>
              <a:rPr lang="en-US" altLang="ko-KR" sz="1600" b="1" dirty="0">
                <a:latin typeface="+mn-ea"/>
              </a:rPr>
              <a:t>(Statistics Page): Daily sit-up total count </a:t>
            </a:r>
            <a:r>
              <a:rPr lang="ko-KR" altLang="en-US" sz="1600" b="1" dirty="0">
                <a:latin typeface="+mn-ea"/>
              </a:rPr>
              <a:t>그래프를 통해 하루 동안 수행한 총 횟수를 확인할 수 있다</a:t>
            </a:r>
            <a:r>
              <a:rPr lang="en-US" altLang="ko-KR" sz="1600" b="1" dirty="0">
                <a:latin typeface="+mn-ea"/>
              </a:rPr>
              <a:t>.</a:t>
            </a:r>
            <a:endParaRPr lang="en-US" altLang="ko-KR" sz="1600" b="1" dirty="0">
              <a:latin typeface="+mn-ea"/>
            </a:endParaRPr>
          </a:p>
          <a:p>
            <a:r>
              <a:rPr lang="en-US" altLang="ko-KR" sz="1600" b="1" dirty="0">
                <a:latin typeface="+mn-ea"/>
              </a:rPr>
              <a:t>3. </a:t>
            </a:r>
            <a:r>
              <a:rPr lang="ko-KR" altLang="en-US" sz="1600" b="1" dirty="0">
                <a:latin typeface="+mn-ea"/>
              </a:rPr>
              <a:t>사용자 시나리오 흐름</a:t>
            </a:r>
            <a:r>
              <a:rPr lang="en-US" altLang="ko-KR" sz="1600" b="1" dirty="0">
                <a:latin typeface="+mn-ea"/>
              </a:rPr>
              <a:t>(User Flow)</a:t>
            </a:r>
            <a:endParaRPr lang="ko-KR" altLang="en-US" sz="1600" b="1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사용자가 </a:t>
            </a:r>
            <a:r>
              <a:rPr lang="en-US" altLang="ko-KR" sz="1600" b="1" dirty="0">
                <a:latin typeface="+mn-ea"/>
              </a:rPr>
              <a:t>Android </a:t>
            </a:r>
            <a:r>
              <a:rPr lang="ko-KR" altLang="en-US" sz="1600" b="1" dirty="0">
                <a:latin typeface="+mn-ea"/>
              </a:rPr>
              <a:t>앱을 실행 → 최신 운동 이미지 확인</a:t>
            </a:r>
            <a:endParaRPr lang="ko-KR" altLang="en-US" sz="1600" b="1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필요 시 이미지 클릭 → 원본 크기로 확대</a:t>
            </a:r>
            <a:endParaRPr lang="ko-KR" altLang="en-US" sz="1600" b="1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원하는 이미지를 길게 누르거나 저장 버튼 클릭 → 기기 앨범에 저장 → </a:t>
            </a:r>
            <a:r>
              <a:rPr lang="en-US" altLang="ko-KR" sz="1600" b="1" dirty="0">
                <a:latin typeface="+mn-ea"/>
              </a:rPr>
              <a:t>Toast </a:t>
            </a:r>
            <a:r>
              <a:rPr lang="ko-KR" altLang="en-US" sz="1600" b="1" dirty="0">
                <a:latin typeface="+mn-ea"/>
              </a:rPr>
              <a:t>표시</a:t>
            </a:r>
            <a:endParaRPr lang="ko-KR" altLang="en-US" sz="1600" b="1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이미지 목록 정렬 기능 사용 → 최신</a:t>
            </a:r>
            <a:r>
              <a:rPr lang="en-US" altLang="ko-KR" sz="1600" b="1" dirty="0">
                <a:latin typeface="+mn-ea"/>
              </a:rPr>
              <a:t>/</a:t>
            </a:r>
            <a:r>
              <a:rPr lang="ko-KR" altLang="en-US" sz="1600" b="1" dirty="0">
                <a:latin typeface="+mn-ea"/>
              </a:rPr>
              <a:t>최초 이미지 쉽게 탐색</a:t>
            </a:r>
            <a:endParaRPr lang="ko-KR" altLang="en-US" sz="1600" b="1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서버에서 블로그 접속 → 중요한 운동 기록 상단 고정 → </a:t>
            </a:r>
            <a:r>
              <a:rPr lang="en-US" altLang="ko-KR" sz="1600" b="1" dirty="0">
                <a:latin typeface="+mn-ea"/>
              </a:rPr>
              <a:t>Daily sit-up total count </a:t>
            </a:r>
            <a:r>
              <a:rPr lang="ko-KR" altLang="en-US" sz="1600" b="1" dirty="0">
                <a:latin typeface="+mn-ea"/>
              </a:rPr>
              <a:t>확인</a:t>
            </a:r>
            <a:endParaRPr lang="ko-KR" altLang="en-US" sz="1600" b="1" dirty="0">
              <a:latin typeface="+mn-ea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endParaRPr sz="1800" dirty="0">
              <a:latin typeface="+mn-ea"/>
              <a:cs typeface="Gulim" panose="020B0600000101010101" charset="-127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8455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개발과정의 이슈</a:t>
            </a:r>
            <a:r>
              <a:rPr lang="en-US" altLang="ko-KR" sz="2000" i="1" dirty="0">
                <a:solidFill>
                  <a:srgbClr val="FF0000"/>
                </a:solidFill>
              </a:rPr>
              <a:t>(</a:t>
            </a:r>
            <a:r>
              <a:rPr lang="ko-KR" altLang="en-US" sz="2000" i="1" dirty="0">
                <a:solidFill>
                  <a:srgbClr val="FF0000"/>
                </a:solidFill>
              </a:rPr>
              <a:t>선택</a:t>
            </a:r>
            <a:r>
              <a:rPr lang="en-US" altLang="ko-KR" sz="2000" i="1" dirty="0">
                <a:solidFill>
                  <a:srgbClr val="FF0000"/>
                </a:solidFill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77777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??</a:t>
            </a:r>
            <a:endParaRPr sz="2000" dirty="0">
              <a:latin typeface="+mn-ea"/>
              <a:cs typeface="Malgun Gothic" panose="020B0503020000020004" charset="-127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sz="1800" dirty="0">
                <a:latin typeface="+mn-ea"/>
                <a:cs typeface="Gulim" panose="020B0600000101010101" charset="-127"/>
              </a:rPr>
              <a:t>??</a:t>
            </a:r>
            <a:endParaRPr sz="1800" dirty="0">
              <a:latin typeface="+mn-ea"/>
              <a:cs typeface="Gulim" panose="020B0600000101010101" charset="-127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66649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데모</a:t>
            </a:r>
            <a:r>
              <a:rPr lang="en-US" altLang="ko-KR" sz="2000" i="1" dirty="0">
                <a:solidFill>
                  <a:srgbClr val="FF0000"/>
                </a:solidFill>
              </a:rPr>
              <a:t>(</a:t>
            </a:r>
            <a:r>
              <a:rPr lang="ko-KR" altLang="en-US" sz="2000" i="1" dirty="0">
                <a:solidFill>
                  <a:srgbClr val="FF0000"/>
                </a:solidFill>
              </a:rPr>
              <a:t>구동 동영상</a:t>
            </a:r>
            <a:r>
              <a:rPr lang="en-US" altLang="ko-KR" sz="2000" i="1" dirty="0">
                <a:solidFill>
                  <a:srgbClr val="FF0000"/>
                </a:solidFill>
              </a:rPr>
              <a:t>,</a:t>
            </a:r>
            <a:r>
              <a:rPr lang="ko-KR" altLang="en-US" sz="2000" i="1" dirty="0">
                <a:solidFill>
                  <a:srgbClr val="FF0000"/>
                </a:solidFill>
              </a:rPr>
              <a:t> </a:t>
            </a:r>
            <a:r>
              <a:rPr lang="en-US" altLang="ko-KR" sz="2000" i="1" dirty="0">
                <a:solidFill>
                  <a:srgbClr val="FF0000"/>
                </a:solidFill>
              </a:rPr>
              <a:t>mp4</a:t>
            </a:r>
            <a:r>
              <a:rPr lang="ko-KR" altLang="en-US" sz="2000" i="1" dirty="0">
                <a:solidFill>
                  <a:srgbClr val="FF0000"/>
                </a:solidFill>
              </a:rPr>
              <a:t> 동영상 파일을 추가 함</a:t>
            </a:r>
            <a:r>
              <a:rPr lang="en-US" altLang="ko-KR" sz="2000" i="1" dirty="0">
                <a:solidFill>
                  <a:srgbClr val="FF0000"/>
                </a:solidFill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데모 동영상</a:t>
            </a:r>
            <a:endParaRPr sz="2000" dirty="0">
              <a:latin typeface="+mn-ea"/>
              <a:cs typeface="Malgun Gothic" panose="020B0503020000020004" charset="-127"/>
            </a:endParaRPr>
          </a:p>
        </p:txBody>
      </p:sp>
      <p:pic>
        <p:nvPicPr>
          <p:cNvPr id="6" name="20251219210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0913" y="1449253"/>
            <a:ext cx="9753600" cy="47988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6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25501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 panose="02020603050405020304"/>
                <a:cs typeface="Times New Roman" panose="02020603050405020304"/>
              </a:rPr>
              <a:t>기대효과 및 결론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999653"/>
            <a:ext cx="8080375" cy="530722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??</a:t>
            </a:r>
            <a:endParaRPr sz="2000" dirty="0">
              <a:latin typeface="+mn-ea"/>
              <a:cs typeface="Malgun Gothic" panose="020B0503020000020004" charset="-127"/>
            </a:endParaRPr>
          </a:p>
          <a:p>
            <a:r>
              <a:rPr lang="ko-KR" altLang="en-US" dirty="0"/>
              <a:t>사용자의 윗몸일으키기 동작을 실시간으로 자동 측정하여 운동의 정확성과 효율성을 높일 수 있다</a:t>
            </a:r>
            <a:r>
              <a:rPr lang="en-US" altLang="ko-KR" dirty="0"/>
              <a:t>. YOLOv5 </a:t>
            </a:r>
            <a:r>
              <a:rPr lang="ko-KR" altLang="en-US" dirty="0"/>
              <a:t>기반 동작 감지를 활용해 수동 기록에서 발생하는 오류를 줄이고</a:t>
            </a:r>
            <a:r>
              <a:rPr lang="en-US" altLang="ko-KR" dirty="0"/>
              <a:t>, </a:t>
            </a:r>
            <a:r>
              <a:rPr lang="ko-KR" altLang="en-US" dirty="0"/>
              <a:t>캡처 이미지와 카운트 데이터를 저장함으로써 개인의 운동 패턴을 쉽게 분석할 수 있다</a:t>
            </a:r>
            <a:r>
              <a:rPr lang="en-US" altLang="ko-KR" dirty="0"/>
              <a:t>. </a:t>
            </a:r>
            <a:r>
              <a:rPr lang="ko-KR" altLang="en-US" dirty="0"/>
              <a:t>또한 스마트폰 브라우저만으로 운동 현황과 기록을 확인할 수 있어 접근성이 높으며</a:t>
            </a:r>
            <a:r>
              <a:rPr lang="en-US" altLang="ko-KR" dirty="0"/>
              <a:t>, </a:t>
            </a:r>
            <a:r>
              <a:rPr lang="ko-KR" altLang="en-US" dirty="0"/>
              <a:t>홈트레이닝이나 재활 운동 등 다양한 분야에서 활용 가능하다</a:t>
            </a:r>
            <a:r>
              <a:rPr lang="en-US" altLang="ko-KR" dirty="0"/>
              <a:t>.</a:t>
            </a:r>
            <a:endParaRPr lang="en-US" altLang="ko-KR" dirty="0"/>
          </a:p>
          <a:p>
            <a:r>
              <a:rPr lang="ko-KR" altLang="en-US" dirty="0"/>
              <a:t>추가로</a:t>
            </a:r>
            <a:r>
              <a:rPr lang="en-US" altLang="ko-KR" dirty="0"/>
              <a:t>, </a:t>
            </a:r>
            <a:r>
              <a:rPr lang="ko-KR" altLang="en-US" dirty="0"/>
              <a:t>본 시스템은 다음과 같은 기대효과가 있다</a:t>
            </a:r>
            <a:r>
              <a:rPr lang="en-US" altLang="ko-KR" dirty="0"/>
              <a:t>.</a:t>
            </a:r>
            <a:endParaRPr lang="en-US" altLang="ko-KR" dirty="0"/>
          </a:p>
          <a:p>
            <a:r>
              <a:rPr lang="ko-KR" altLang="en-US" b="1" dirty="0"/>
              <a:t>운동 습관 관리의 효율성 향상</a:t>
            </a:r>
            <a:r>
              <a:rPr lang="en-US" altLang="ko-KR" dirty="0"/>
              <a:t>: </a:t>
            </a:r>
            <a:r>
              <a:rPr lang="ko-KR" altLang="en-US" dirty="0"/>
              <a:t>자동 카운팅과 기록 저장으로 사용자가 자신의 운동량을 객관적으로 파악할 수 있어 꾸준한 운동 습관 형성에 도움을 준다</a:t>
            </a:r>
            <a:r>
              <a:rPr lang="en-US" altLang="ko-KR" dirty="0"/>
              <a:t>.</a:t>
            </a:r>
            <a:endParaRPr lang="en-US" altLang="ko-KR" dirty="0"/>
          </a:p>
          <a:p>
            <a:r>
              <a:rPr lang="ko-KR" altLang="en-US" b="1" dirty="0"/>
              <a:t>개인 맞춤형 운동 분석</a:t>
            </a:r>
            <a:r>
              <a:rPr lang="en-US" altLang="ko-KR" dirty="0"/>
              <a:t>: </a:t>
            </a:r>
            <a:r>
              <a:rPr lang="ko-KR" altLang="en-US" dirty="0"/>
              <a:t>캡처 이미지와 일별</a:t>
            </a:r>
            <a:r>
              <a:rPr lang="en-US" altLang="ko-KR" dirty="0"/>
              <a:t>/</a:t>
            </a:r>
            <a:r>
              <a:rPr lang="ko-KR" altLang="en-US" dirty="0"/>
              <a:t>주별 통계 데이터를 활용하여 개인별 운동 패턴을 분석하고</a:t>
            </a:r>
            <a:r>
              <a:rPr lang="en-US" altLang="ko-KR" dirty="0"/>
              <a:t>, </a:t>
            </a:r>
            <a:r>
              <a:rPr lang="ko-KR" altLang="en-US" dirty="0"/>
              <a:t>향후 운동 계획 수립에 활용 가능하다</a:t>
            </a:r>
            <a:r>
              <a:rPr lang="en-US" altLang="ko-KR" dirty="0"/>
              <a:t>.</a:t>
            </a:r>
            <a:endParaRPr lang="en-US" altLang="ko-KR" dirty="0"/>
          </a:p>
          <a:p>
            <a:r>
              <a:rPr lang="ko-KR" altLang="en-US" b="1" dirty="0"/>
              <a:t>사용자 편의성 강화</a:t>
            </a:r>
            <a:r>
              <a:rPr lang="en-US" altLang="ko-KR" dirty="0"/>
              <a:t>: </a:t>
            </a:r>
            <a:r>
              <a:rPr lang="ko-KR" altLang="en-US" dirty="0"/>
              <a:t>별도의 전문 장비 없이 스마트폰과 웹 브라우저만으로 운동 현황 확인</a:t>
            </a:r>
            <a:r>
              <a:rPr lang="en-US" altLang="ko-KR" dirty="0"/>
              <a:t>, </a:t>
            </a:r>
            <a:r>
              <a:rPr lang="ko-KR" altLang="en-US" dirty="0"/>
              <a:t>이미지 확대</a:t>
            </a:r>
            <a:r>
              <a:rPr lang="en-US" altLang="ko-KR" dirty="0"/>
              <a:t>/</a:t>
            </a:r>
            <a:r>
              <a:rPr lang="ko-KR" altLang="en-US" dirty="0"/>
              <a:t>저장</a:t>
            </a:r>
            <a:r>
              <a:rPr lang="en-US" altLang="ko-KR" dirty="0"/>
              <a:t>, </a:t>
            </a:r>
            <a:r>
              <a:rPr lang="ko-KR" altLang="en-US" dirty="0"/>
              <a:t>정렬 기능까지 제공하여 사용자의 편의성을 높였다</a:t>
            </a:r>
            <a:r>
              <a:rPr lang="en-US" altLang="ko-KR" dirty="0"/>
              <a:t>.</a:t>
            </a:r>
            <a:endParaRPr lang="en-US" altLang="ko-KR" dirty="0"/>
          </a:p>
          <a:p>
            <a:r>
              <a:rPr lang="ko-KR" altLang="en-US" b="1" dirty="0"/>
              <a:t>다양한 응용 가능성</a:t>
            </a:r>
            <a:r>
              <a:rPr lang="en-US" altLang="ko-KR" dirty="0"/>
              <a:t>: </a:t>
            </a:r>
            <a:r>
              <a:rPr lang="ko-KR" altLang="en-US" dirty="0"/>
              <a:t>홈트레이닝</a:t>
            </a:r>
            <a:r>
              <a:rPr lang="en-US" altLang="ko-KR" dirty="0"/>
              <a:t>, </a:t>
            </a:r>
            <a:r>
              <a:rPr lang="ko-KR" altLang="en-US" dirty="0"/>
              <a:t>재활 운동</a:t>
            </a:r>
            <a:r>
              <a:rPr lang="en-US" altLang="ko-KR" dirty="0"/>
              <a:t>, </a:t>
            </a:r>
            <a:r>
              <a:rPr lang="ko-KR" altLang="en-US" dirty="0"/>
              <a:t>스포츠 훈련 등 다양한 환경에서 실시간 운동 모니터링 및 기록 관리 시스템으로 활용 가능하다</a:t>
            </a:r>
            <a:r>
              <a:rPr lang="en-US" altLang="ko-KR" dirty="0"/>
              <a:t>.</a:t>
            </a:r>
            <a:endParaRPr lang="en-US" altLang="ko-KR" dirty="0"/>
          </a:p>
          <a:p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본 프로젝트는 </a:t>
            </a:r>
            <a:r>
              <a:rPr lang="en-US" altLang="ko-KR" dirty="0"/>
              <a:t>Edge System, Service System, Android Client</a:t>
            </a:r>
            <a:r>
              <a:rPr lang="ko-KR" altLang="en-US" dirty="0"/>
              <a:t>의 통합 구조를 통해 실시간 운동 측정</a:t>
            </a:r>
            <a:r>
              <a:rPr lang="en-US" altLang="ko-KR" dirty="0"/>
              <a:t>, </a:t>
            </a:r>
            <a:r>
              <a:rPr lang="ko-KR" altLang="en-US" dirty="0"/>
              <a:t>기록 저장</a:t>
            </a:r>
            <a:r>
              <a:rPr lang="en-US" altLang="ko-KR" dirty="0"/>
              <a:t>, </a:t>
            </a:r>
            <a:r>
              <a:rPr lang="ko-KR" altLang="en-US" dirty="0"/>
              <a:t>통계 분석</a:t>
            </a:r>
            <a:r>
              <a:rPr lang="en-US" altLang="ko-KR" dirty="0"/>
              <a:t>, </a:t>
            </a:r>
            <a:r>
              <a:rPr lang="ko-KR" altLang="en-US" dirty="0"/>
              <a:t>사용자 편의성을 모두 충족하는 체계적 운동 관리 플랫폼을 구현하였다</a:t>
            </a:r>
            <a:r>
              <a:rPr lang="en-US" altLang="ko-KR" dirty="0"/>
              <a:t>. </a:t>
            </a:r>
            <a:endParaRPr lang="en-US" altLang="ko-KR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2626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 panose="02020603050405020304"/>
                <a:cs typeface="Times New Roman" panose="02020603050405020304"/>
              </a:rPr>
              <a:t>결과물의 목록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585"/>
            <a:ext cx="8780145" cy="6419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서비스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URL :  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 panose="020B0503020000020004" charset="-127"/>
              </a:rPr>
              <a:t>https://xiayucheng.pythonanywhere.com/</a:t>
            </a:r>
            <a:endParaRPr lang="en-US" altLang="ko-KR" sz="2000" i="1" spc="-5" dirty="0">
              <a:solidFill>
                <a:srgbClr val="FF0000"/>
              </a:solidFill>
              <a:latin typeface="+mn-ea"/>
              <a:cs typeface="Malgun Gothic" panose="020B0503020000020004" charset="-127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소스코드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git 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주소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: 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 panose="020B0503020000020004" charset="-127"/>
              </a:rPr>
              <a:t>https://github.com/xyc0110/Mobile-Final-Project</a:t>
            </a:r>
            <a:endParaRPr lang="en-US" altLang="ko-KR" i="1" dirty="0">
              <a:solidFill>
                <a:srgbClr val="FF0000"/>
              </a:solidFill>
              <a:latin typeface="+mn-ea"/>
              <a:cs typeface="Gulim" panose="020B0600000101010101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905000" y="2334178"/>
            <a:ext cx="7315200" cy="1704422"/>
            <a:chOff x="2057400" y="2133600"/>
            <a:chExt cx="7315200" cy="1704422"/>
          </a:xfrm>
        </p:grpSpPr>
        <p:sp>
          <p:nvSpPr>
            <p:cNvPr id="5" name="직사각형 4"/>
            <p:cNvSpPr/>
            <p:nvPr/>
          </p:nvSpPr>
          <p:spPr>
            <a:xfrm>
              <a:off x="2057400" y="2133600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en-US" dirty="0"/>
                <a:t>Root</a:t>
              </a:r>
              <a:endParaRPr kumimoji="1" lang="en-US" altLang="en-US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4614227" y="2141483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en-US" dirty="0" err="1"/>
                <a:t>Edge_System</a:t>
              </a:r>
              <a:endParaRPr kumimoji="1" lang="en-US" altLang="en-US" dirty="0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4614227" y="2772756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en-US" dirty="0" err="1"/>
                <a:t>Service_System</a:t>
              </a:r>
              <a:endParaRPr kumimoji="1" lang="en-US" altLang="en-US" dirty="0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614227" y="3404029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en-US" dirty="0" err="1"/>
                <a:t>Client_System</a:t>
              </a:r>
              <a:endParaRPr kumimoji="1" lang="en-US" altLang="en-US" dirty="0"/>
            </a:p>
          </p:txBody>
        </p:sp>
        <p:cxnSp>
          <p:nvCxnSpPr>
            <p:cNvPr id="10" name="직선 연결선[R] 9"/>
            <p:cNvCxnSpPr>
              <a:stCxn id="5" idx="3"/>
              <a:endCxn id="6" idx="1"/>
            </p:cNvCxnSpPr>
            <p:nvPr/>
          </p:nvCxnSpPr>
          <p:spPr>
            <a:xfrm>
              <a:off x="4038600" y="2350597"/>
              <a:ext cx="575627" cy="78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꺾인 연결선[E] 12"/>
            <p:cNvCxnSpPr>
              <a:stCxn id="5" idx="3"/>
              <a:endCxn id="7" idx="1"/>
            </p:cNvCxnSpPr>
            <p:nvPr/>
          </p:nvCxnSpPr>
          <p:spPr>
            <a:xfrm>
              <a:off x="4038600" y="2350597"/>
              <a:ext cx="575627" cy="639156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꺾인 연결선[E] 14"/>
            <p:cNvCxnSpPr>
              <a:stCxn id="5" idx="3"/>
              <a:endCxn id="8" idx="1"/>
            </p:cNvCxnSpPr>
            <p:nvPr/>
          </p:nvCxnSpPr>
          <p:spPr>
            <a:xfrm>
              <a:off x="4038600" y="2350597"/>
              <a:ext cx="575627" cy="1270429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왼쪽 화살표[L] 19"/>
            <p:cNvSpPr/>
            <p:nvPr/>
          </p:nvSpPr>
          <p:spPr>
            <a:xfrm>
              <a:off x="7086600" y="2141484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en-US" dirty="0">
                  <a:solidFill>
                    <a:schemeClr val="bg1"/>
                  </a:solidFill>
                </a:rPr>
                <a:t>YOLO</a:t>
              </a:r>
              <a:endParaRPr kumimoji="1" lang="en-US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1" name="왼쪽 화살표[L] 20"/>
            <p:cNvSpPr/>
            <p:nvPr/>
          </p:nvSpPr>
          <p:spPr>
            <a:xfrm>
              <a:off x="7086600" y="2780639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en-US" dirty="0">
                  <a:solidFill>
                    <a:schemeClr val="bg1"/>
                  </a:solidFill>
                </a:rPr>
                <a:t>Django</a:t>
              </a:r>
              <a:endParaRPr kumimoji="1" lang="en-US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2" name="왼쪽 화살표[L] 21"/>
            <p:cNvSpPr/>
            <p:nvPr/>
          </p:nvSpPr>
          <p:spPr>
            <a:xfrm>
              <a:off x="7086600" y="3407970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en-US" dirty="0">
                  <a:solidFill>
                    <a:schemeClr val="bg1"/>
                  </a:solidFill>
                </a:rPr>
                <a:t>Android, Native App</a:t>
              </a:r>
              <a:endParaRPr kumimoji="1" lang="en-US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4491210" y="4267200"/>
            <a:ext cx="4267200" cy="4339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1800" spc="-5" dirty="0" err="1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FinalTerm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보고서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.</a:t>
            </a:r>
            <a:r>
              <a:rPr lang="en-US" altLang="ko-KR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pptx</a:t>
            </a:r>
            <a:endParaRPr lang="ko-KR" altLang="en-US" sz="1800" dirty="0">
              <a:latin typeface="Times New Roman" panose="02020603050405020304"/>
              <a:cs typeface="Times New Roman" panose="02020603050405020304"/>
            </a:endParaRPr>
          </a:p>
        </p:txBody>
      </p:sp>
      <p:cxnSp>
        <p:nvCxnSpPr>
          <p:cNvPr id="11" name="꺾인 연결선[E] 10"/>
          <p:cNvCxnSpPr>
            <a:stCxn id="5" idx="3"/>
            <a:endCxn id="9" idx="1"/>
          </p:cNvCxnSpPr>
          <p:nvPr/>
        </p:nvCxnSpPr>
        <p:spPr>
          <a:xfrm>
            <a:off x="3886200" y="2551175"/>
            <a:ext cx="605010" cy="193302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4495800" y="4876800"/>
            <a:ext cx="4267200" cy="4339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spcBef>
                <a:spcPts val="100"/>
              </a:spcBef>
            </a:pPr>
            <a:r>
              <a:rPr lang="en-US" altLang="ko-KR" sz="1800" spc="-5" dirty="0" err="1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url.txt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 (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서비스 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URL,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 소스코드 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git 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주소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 panose="02020603050405020304"/>
                <a:cs typeface="Times New Roman" panose="02020603050405020304"/>
              </a:rPr>
              <a:t>) </a:t>
            </a:r>
            <a:endParaRPr lang="ko-KR" altLang="en-US" sz="1800" dirty="0">
              <a:latin typeface="Times New Roman" panose="02020603050405020304"/>
              <a:cs typeface="Times New Roman" panose="02020603050405020304"/>
            </a:endParaRPr>
          </a:p>
        </p:txBody>
      </p:sp>
      <p:cxnSp>
        <p:nvCxnSpPr>
          <p:cNvPr id="19" name="꺾인 연결선[E] 18"/>
          <p:cNvCxnSpPr>
            <a:stCxn id="5" idx="3"/>
            <a:endCxn id="18" idx="1"/>
          </p:cNvCxnSpPr>
          <p:nvPr/>
        </p:nvCxnSpPr>
        <p:spPr>
          <a:xfrm>
            <a:off x="3886200" y="2551175"/>
            <a:ext cx="609600" cy="254262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905998" cy="68580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9221723" y="6431727"/>
            <a:ext cx="1098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8A8A8A"/>
                </a:solidFill>
                <a:latin typeface="Malgun Gothic" panose="020B0503020000020004" charset="-127"/>
                <a:cs typeface="Malgun Gothic" panose="020B0503020000020004" charset="-127"/>
              </a:rPr>
              <a:t>2</a:t>
            </a:r>
            <a:endParaRPr sz="1200">
              <a:latin typeface="Malgun Gothic" panose="020B0503020000020004" charset="-127"/>
              <a:cs typeface="Malgun Gothic" panose="020B0503020000020004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99538" y="2991103"/>
            <a:ext cx="5687062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3600" dirty="0"/>
              <a:t>목차</a:t>
            </a:r>
            <a:endParaRPr sz="3600" dirty="0"/>
          </a:p>
        </p:txBody>
      </p:sp>
      <p:sp>
        <p:nvSpPr>
          <p:cNvPr id="5" name="object 5"/>
          <p:cNvSpPr txBox="1"/>
          <p:nvPr/>
        </p:nvSpPr>
        <p:spPr>
          <a:xfrm>
            <a:off x="1482089" y="4019482"/>
            <a:ext cx="6366511" cy="2305118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 panose="020B0604020202020204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요구조건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 panose="020B0604020202020204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목적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 panose="020B0604020202020204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필요성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 panose="020B0604020202020204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기능 계획</a:t>
            </a:r>
            <a:r>
              <a:rPr lang="en-US" altLang="ko-KR" sz="2000" dirty="0"/>
              <a:t>(</a:t>
            </a:r>
            <a:r>
              <a:rPr lang="ko-KR" altLang="en-US" sz="2000" dirty="0"/>
              <a:t>신규 또는 추가 기능 중심</a:t>
            </a:r>
            <a:r>
              <a:rPr lang="en-US" altLang="ko-KR" sz="2000" dirty="0"/>
              <a:t>)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 panose="020B0604020202020204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사용자 시나리오</a:t>
            </a:r>
            <a:r>
              <a:rPr lang="en-US" altLang="ko-KR" sz="2000" dirty="0"/>
              <a:t>(Ui </a:t>
            </a:r>
            <a:r>
              <a:rPr lang="ko-KR" altLang="en-US" sz="2000" dirty="0"/>
              <a:t>구성</a:t>
            </a:r>
            <a:r>
              <a:rPr lang="en-US" altLang="ko-KR" sz="2000" dirty="0"/>
              <a:t>)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 panose="020B0604020202020204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>
                <a:solidFill>
                  <a:srgbClr val="1F497D"/>
                </a:solidFill>
                <a:latin typeface="Malgun Gothic" panose="020B0503020000020004" charset="-127"/>
                <a:cs typeface="Malgun Gothic" panose="020B0503020000020004" charset="-127"/>
              </a:rPr>
              <a:t>기대효과</a:t>
            </a:r>
            <a:endParaRPr lang="en-US" altLang="ko-KR" sz="2000" dirty="0">
              <a:solidFill>
                <a:srgbClr val="1F497D"/>
              </a:solidFill>
              <a:latin typeface="Malgun Gothic" panose="020B0503020000020004" charset="-127"/>
              <a:cs typeface="Malgun Gothic" panose="020B0503020000020004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38836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 panose="02020603050405020304"/>
                <a:cs typeface="Times New Roman" panose="02020603050405020304"/>
              </a:rPr>
              <a:t>요구조건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874760" cy="54713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1.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Edge System(Python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기반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,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공통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lang="en-US" altLang="ko-KR" sz="1600" spc="-5" dirty="0">
              <a:solidFill>
                <a:srgbClr val="558ED5"/>
              </a:solidFill>
              <a:latin typeface="+mn-ea"/>
              <a:cs typeface="Malgun Gothic" panose="020B0503020000020004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1-1.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YoloV5 pretrained model </a:t>
            </a:r>
            <a:r>
              <a:rPr lang="ko-KR" altLang="en-US" sz="1600" dirty="0">
                <a:latin typeface="+mn-ea"/>
              </a:rPr>
              <a:t>사용</a:t>
            </a:r>
            <a:endParaRPr lang="en-US" altLang="ko-KR" sz="1600" dirty="0">
              <a:latin typeface="+mn-ea"/>
            </a:endParaRPr>
          </a:p>
          <a:p>
            <a:pPr marL="1269365" lvl="2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600" i="1" dirty="0">
                <a:latin typeface="+mn-ea"/>
              </a:rPr>
              <a:t>대체 가능 함</a:t>
            </a:r>
            <a:endParaRPr lang="en-US" altLang="ko-KR" sz="1600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1-2.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Ms</a:t>
            </a:r>
            <a:r>
              <a:rPr lang="en-US" altLang="ko-KR" sz="1600" dirty="0">
                <a:latin typeface="+mn-ea"/>
              </a:rPr>
              <a:t> coco </a:t>
            </a:r>
            <a:r>
              <a:rPr lang="ko-KR" altLang="en-US" sz="1600" dirty="0">
                <a:latin typeface="+mn-ea"/>
              </a:rPr>
              <a:t>훈련데이터 기준 검출 객체 </a:t>
            </a:r>
            <a:r>
              <a:rPr lang="en-US" altLang="ko-KR" sz="1600" dirty="0">
                <a:latin typeface="+mn-ea"/>
              </a:rPr>
              <a:t>(Classes) : 80</a:t>
            </a:r>
            <a:r>
              <a:rPr lang="ko-KR" altLang="en-US" sz="1600" dirty="0">
                <a:latin typeface="+mn-ea"/>
              </a:rPr>
              <a:t>가지 객체 검출 기능</a:t>
            </a:r>
            <a:endParaRPr lang="en-US" altLang="ko-KR" sz="1600" dirty="0">
              <a:latin typeface="+mn-ea"/>
            </a:endParaRPr>
          </a:p>
          <a:p>
            <a:pPr marL="1269365" lvl="2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600" i="1" dirty="0">
                <a:latin typeface="+mn-ea"/>
              </a:rPr>
              <a:t>대체 가능 함</a:t>
            </a:r>
            <a:endParaRPr lang="en-US" altLang="ko-KR" sz="1600" i="1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1-3.</a:t>
            </a:r>
            <a:r>
              <a:rPr lang="ko-KR" altLang="en-US" sz="1600" dirty="0">
                <a:latin typeface="+mn-ea"/>
              </a:rPr>
              <a:t> 한 종류의 객체를 동일한 객체로 가능한 </a:t>
            </a:r>
            <a:r>
              <a:rPr lang="en-US" altLang="ko-KR" sz="1600" dirty="0">
                <a:latin typeface="+mn-ea"/>
              </a:rPr>
              <a:t>Change Detection</a:t>
            </a:r>
            <a:endParaRPr lang="en-US" altLang="ko-KR" sz="1600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 panose="020B0600000101010101" charset="-127"/>
              </a:rPr>
              <a:t>1-4.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게시를 위한 </a:t>
            </a:r>
            <a:r>
              <a:rPr lang="en-US" altLang="en-US" sz="1600" dirty="0">
                <a:latin typeface="+mn-ea"/>
                <a:cs typeface="Gulim" panose="020B0600000101010101" charset="-127"/>
              </a:rPr>
              <a:t>HTTP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</a:t>
            </a:r>
            <a:r>
              <a:rPr lang="en-US" altLang="ko-KR" sz="1600" dirty="0" err="1">
                <a:latin typeface="+mn-ea"/>
                <a:cs typeface="Gulim" panose="020B0600000101010101" charset="-127"/>
              </a:rPr>
              <a:t>Restfull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 API 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사용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(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공통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)</a:t>
            </a:r>
            <a:endParaRPr lang="en-US" altLang="ko-KR" sz="1600" dirty="0">
              <a:latin typeface="+mn-ea"/>
              <a:cs typeface="Gulim" panose="020B0600000101010101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 panose="020B0600000101010101" charset="-127"/>
              </a:rPr>
              <a:t>1-5.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추가기능</a:t>
            </a:r>
            <a:endParaRPr lang="en-US" altLang="ko-KR" sz="1600" dirty="0">
              <a:latin typeface="+mn-ea"/>
              <a:cs typeface="Gulim" panose="020B0600000101010101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endParaRPr lang="en-US" altLang="ko-KR" sz="900" dirty="0">
              <a:latin typeface="+mn-ea"/>
            </a:endParaRPr>
          </a:p>
          <a:p>
            <a:pPr marL="299085" indent="-287020"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2.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</a:t>
            </a:r>
            <a:r>
              <a:rPr 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Service System(Python, Django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기반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</a:t>
            </a:r>
            <a:r>
              <a:rPr lang="en-US" altLang="ko-KR" sz="1600" spc="-5" dirty="0" err="1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Pythonanywhere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클라우드상 서비스 구동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일부 확장 기능 가능</a:t>
            </a:r>
            <a:r>
              <a:rPr 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sz="1600" dirty="0">
              <a:latin typeface="+mn-ea"/>
              <a:cs typeface="Malgun Gothic" panose="020B0503020000020004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2-1.</a:t>
            </a:r>
            <a:r>
              <a:rPr lang="ko-KR" altLang="en-US" sz="1600" dirty="0">
                <a:latin typeface="+mn-ea"/>
              </a:rPr>
              <a:t> 사용자 보안 기능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보안키를 이용한 로그인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공통</a:t>
            </a:r>
            <a:r>
              <a:rPr lang="en-US" altLang="ko-KR" sz="1600" dirty="0">
                <a:latin typeface="+mn-ea"/>
              </a:rPr>
              <a:t>)</a:t>
            </a:r>
            <a:endParaRPr lang="en-US" altLang="ko-KR" sz="1600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2-2.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Image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 </a:t>
            </a:r>
            <a:r>
              <a:rPr lang="en-US" altLang="ko-KR" sz="1600" dirty="0">
                <a:latin typeface="+mn-ea"/>
              </a:rPr>
              <a:t>Blog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및 </a:t>
            </a:r>
            <a:r>
              <a:rPr lang="ko-KR" altLang="en-US" sz="1600" dirty="0">
                <a:latin typeface="+mn-ea"/>
              </a:rPr>
              <a:t>관리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기능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(</a:t>
            </a:r>
            <a:r>
              <a:rPr lang="ko-KR" altLang="en-US" sz="1600" dirty="0">
                <a:latin typeface="+mn-ea"/>
              </a:rPr>
              <a:t>공통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,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일부 확장 기능 가능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)</a:t>
            </a:r>
            <a:endParaRPr lang="en-US" altLang="ko-KR" sz="1600" dirty="0">
              <a:latin typeface="+mn-ea"/>
              <a:cs typeface="Gulim" panose="020B0600000101010101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 panose="020B0600000101010101" charset="-127"/>
              </a:rPr>
              <a:t>2-3.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게시를 위한 </a:t>
            </a:r>
            <a:r>
              <a:rPr lang="en-US" sz="1600" dirty="0">
                <a:latin typeface="+mn-ea"/>
                <a:cs typeface="Gulim" panose="020B0600000101010101" charset="-127"/>
              </a:rPr>
              <a:t>HTTP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</a:t>
            </a:r>
            <a:r>
              <a:rPr lang="en-US" altLang="ko-KR" sz="1600" dirty="0" err="1">
                <a:latin typeface="+mn-ea"/>
                <a:cs typeface="Gulim" panose="020B0600000101010101" charset="-127"/>
              </a:rPr>
              <a:t>Restfull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 API 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제공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(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공통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)</a:t>
            </a:r>
            <a:endParaRPr lang="en-US" altLang="ko-KR" sz="1600" dirty="0">
              <a:latin typeface="+mn-ea"/>
              <a:cs typeface="Gulim" panose="020B0600000101010101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 panose="020B0600000101010101" charset="-127"/>
              </a:rPr>
              <a:t>2-4.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Image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목록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,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획득을 위한 </a:t>
            </a:r>
            <a:r>
              <a:rPr lang="en-US" altLang="en-US" sz="1600" dirty="0">
                <a:latin typeface="+mn-ea"/>
                <a:cs typeface="Gulim" panose="020B0600000101010101" charset="-127"/>
              </a:rPr>
              <a:t>HTTP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</a:t>
            </a:r>
            <a:r>
              <a:rPr lang="en-US" altLang="ko-KR" sz="1600" dirty="0" err="1">
                <a:latin typeface="+mn-ea"/>
                <a:cs typeface="Gulim" panose="020B0600000101010101" charset="-127"/>
              </a:rPr>
              <a:t>Restfull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 API 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제공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(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신규 추가 필요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)</a:t>
            </a:r>
            <a:endParaRPr lang="en-US" altLang="ko-KR" sz="1600" dirty="0">
              <a:latin typeface="+mn-ea"/>
              <a:cs typeface="Gulim" panose="020B0600000101010101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 panose="020B0600000101010101" charset="-127"/>
              </a:rPr>
              <a:t>2-5.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추가 기능</a:t>
            </a:r>
            <a:endParaRPr lang="en-US" altLang="ko-KR" sz="1600" dirty="0">
              <a:latin typeface="+mn-ea"/>
              <a:cs typeface="Gulim" panose="020B0600000101010101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endParaRPr lang="en-US" altLang="ko-KR" sz="900" dirty="0">
              <a:latin typeface="+mn-ea"/>
              <a:cs typeface="Gulim" panose="020B0600000101010101" charset="-127"/>
            </a:endParaRPr>
          </a:p>
          <a:p>
            <a:pPr marL="299085" indent="-287020"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3.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</a:t>
            </a:r>
            <a:r>
              <a:rPr lang="en-US" alt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Client System(Android, Native App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개별 제안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lang="ko-KR" altLang="en-US" sz="1600" dirty="0">
              <a:latin typeface="+mn-ea"/>
              <a:cs typeface="Malgun Gothic" panose="020B0503020000020004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 panose="020B0600000101010101" charset="-127"/>
              </a:rPr>
              <a:t>3.1.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Image list view 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기능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(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공통 기능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,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개별 제안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)</a:t>
            </a:r>
            <a:endParaRPr lang="en-US" altLang="ko-KR" sz="1600" dirty="0">
              <a:latin typeface="+mn-ea"/>
              <a:cs typeface="Gulim" panose="020B0600000101010101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 panose="020B0600000101010101" charset="-127"/>
              </a:rPr>
              <a:t>3.2.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Image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목록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,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획득을 위한 </a:t>
            </a:r>
            <a:r>
              <a:rPr lang="en-US" altLang="en-US" sz="1600" dirty="0">
                <a:latin typeface="+mn-ea"/>
                <a:cs typeface="Gulim" panose="020B0600000101010101" charset="-127"/>
              </a:rPr>
              <a:t>HTTP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</a:t>
            </a:r>
            <a:r>
              <a:rPr lang="en-US" altLang="ko-KR" sz="1600" dirty="0" err="1">
                <a:latin typeface="+mn-ea"/>
                <a:cs typeface="Gulim" panose="020B0600000101010101" charset="-127"/>
              </a:rPr>
              <a:t>Restfull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 API 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사용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(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신규 추가 필요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)</a:t>
            </a:r>
            <a:endParaRPr lang="en-US" altLang="ko-KR" sz="1600" dirty="0">
              <a:latin typeface="+mn-ea"/>
              <a:cs typeface="Gulim" panose="020B0600000101010101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 panose="020B0600000101010101" charset="-127"/>
              </a:rPr>
              <a:t>3.3.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공통기능 및 추가기능을 활용한 사용자 시나리오 및 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UI 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제공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 (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신규 추가 필요</a:t>
            </a:r>
            <a:r>
              <a:rPr lang="en-US" altLang="ko-KR" sz="1600" dirty="0">
                <a:latin typeface="+mn-ea"/>
                <a:cs typeface="Gulim" panose="020B0600000101010101" charset="-127"/>
              </a:rPr>
              <a:t>)</a:t>
            </a:r>
            <a:endParaRPr lang="en-US" altLang="ko-KR" sz="1600" dirty="0">
              <a:latin typeface="+mn-ea"/>
              <a:cs typeface="Gulim" panose="020B0600000101010101" charset="-127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 panose="020B0600000101010101" charset="-127"/>
              </a:rPr>
              <a:t>3-4.</a:t>
            </a:r>
            <a:r>
              <a:rPr lang="ko-KR" altLang="en-US" sz="1600" dirty="0">
                <a:latin typeface="+mn-ea"/>
                <a:cs typeface="Gulim" panose="020B0600000101010101" charset="-127"/>
              </a:rPr>
              <a:t> 추가 기능</a:t>
            </a:r>
            <a:endParaRPr lang="en-US" altLang="ko-KR" sz="1600" dirty="0">
              <a:latin typeface="+mn-ea"/>
              <a:cs typeface="Gulim" panose="020B0600000101010101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41727" y="2633201"/>
            <a:ext cx="2030258" cy="2788687"/>
          </a:xfrm>
          <a:prstGeom prst="rect">
            <a:avLst/>
          </a:prstGeom>
        </p:spPr>
      </p:pic>
      <p:sp>
        <p:nvSpPr>
          <p:cNvPr id="36" name="모서리가 둥근 직사각형 35"/>
          <p:cNvSpPr/>
          <p:nvPr/>
        </p:nvSpPr>
        <p:spPr>
          <a:xfrm>
            <a:off x="3942441" y="2666999"/>
            <a:ext cx="2151817" cy="26947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en-US" sz="1100" dirty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1941282" y="2667051"/>
            <a:ext cx="1543959" cy="26947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en-US" sz="1100" dirty="0"/>
          </a:p>
        </p:txBody>
      </p:sp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5293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 panose="02020603050405020304"/>
                <a:cs typeface="Times New Roman" panose="02020603050405020304"/>
              </a:rPr>
              <a:t>시스템 구성도 </a:t>
            </a:r>
            <a:r>
              <a:rPr lang="en-US" altLang="ko-KR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(</a:t>
            </a:r>
            <a:r>
              <a:rPr lang="ko-KR" altLang="en-US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변경  된 사항 적용</a:t>
            </a:r>
            <a:r>
              <a:rPr lang="en-US" altLang="ko-KR" i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8747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시스템 구성도</a:t>
            </a:r>
            <a:endParaRPr sz="2000" dirty="0">
              <a:latin typeface="+mn-ea"/>
              <a:cs typeface="Malgun Gothic" panose="020B0503020000020004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2849" y="4420427"/>
            <a:ext cx="870999" cy="870999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805" y="2671424"/>
            <a:ext cx="971309" cy="543326"/>
          </a:xfrm>
          <a:prstGeom prst="rect">
            <a:avLst/>
          </a:prstGeom>
        </p:spPr>
      </p:pic>
      <p:cxnSp>
        <p:nvCxnSpPr>
          <p:cNvPr id="29" name="직선 화살표 연결선 28"/>
          <p:cNvCxnSpPr/>
          <p:nvPr/>
        </p:nvCxnSpPr>
        <p:spPr>
          <a:xfrm>
            <a:off x="1153384" y="5097848"/>
            <a:ext cx="8711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184599" y="4828170"/>
            <a:ext cx="583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1200" dirty="0"/>
              <a:t>phone</a:t>
            </a:r>
            <a:endParaRPr kumimoji="1" lang="en-US" altLang="en-US" sz="1200" dirty="0"/>
          </a:p>
        </p:txBody>
      </p:sp>
      <p:cxnSp>
        <p:nvCxnSpPr>
          <p:cNvPr id="34" name="꺾인 연결선[E] 33"/>
          <p:cNvCxnSpPr/>
          <p:nvPr/>
        </p:nvCxnSpPr>
        <p:spPr>
          <a:xfrm rot="5400000" flipH="1" flipV="1">
            <a:off x="3357811" y="2327509"/>
            <a:ext cx="197073" cy="15324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0562" y="3680774"/>
            <a:ext cx="431435" cy="414626"/>
          </a:xfrm>
          <a:prstGeom prst="rect">
            <a:avLst/>
          </a:prstGeom>
        </p:spPr>
      </p:pic>
      <p:pic>
        <p:nvPicPr>
          <p:cNvPr id="48" name="그림 4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9861" y="4119079"/>
            <a:ext cx="552835" cy="414626"/>
          </a:xfrm>
          <a:prstGeom prst="rect">
            <a:avLst/>
          </a:prstGeom>
        </p:spPr>
      </p:pic>
      <p:pic>
        <p:nvPicPr>
          <p:cNvPr id="49" name="그림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89322" y="3223161"/>
            <a:ext cx="395673" cy="414627"/>
          </a:xfrm>
          <a:prstGeom prst="rect">
            <a:avLst/>
          </a:prstGeom>
        </p:spPr>
      </p:pic>
      <p:pic>
        <p:nvPicPr>
          <p:cNvPr id="50" name="그림 4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4378" y="2785772"/>
            <a:ext cx="421175" cy="414628"/>
          </a:xfrm>
          <a:prstGeom prst="rect">
            <a:avLst/>
          </a:prstGeom>
        </p:spPr>
      </p:pic>
      <p:pic>
        <p:nvPicPr>
          <p:cNvPr id="51" name="그림 5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06804" y="3223161"/>
            <a:ext cx="660400" cy="660400"/>
          </a:xfrm>
          <a:prstGeom prst="rect">
            <a:avLst/>
          </a:prstGeom>
        </p:spPr>
      </p:pic>
      <p:cxnSp>
        <p:nvCxnSpPr>
          <p:cNvPr id="52" name="꺾인 연결선[E] 51"/>
          <p:cNvCxnSpPr>
            <a:endCxn id="50" idx="1"/>
          </p:cNvCxnSpPr>
          <p:nvPr/>
        </p:nvCxnSpPr>
        <p:spPr>
          <a:xfrm flipV="1">
            <a:off x="5193878" y="2993086"/>
            <a:ext cx="2470500" cy="2108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5429805" y="2702938"/>
            <a:ext cx="5137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1200" dirty="0"/>
              <a:t>HTTP</a:t>
            </a:r>
            <a:endParaRPr kumimoji="1" lang="en-US" altLang="en-US" sz="1200" dirty="0"/>
          </a:p>
        </p:txBody>
      </p:sp>
      <p:cxnSp>
        <p:nvCxnSpPr>
          <p:cNvPr id="57" name="직선 화살표 연결선 56"/>
          <p:cNvCxnSpPr/>
          <p:nvPr/>
        </p:nvCxnSpPr>
        <p:spPr>
          <a:xfrm flipV="1">
            <a:off x="4716003" y="3086086"/>
            <a:ext cx="0" cy="3094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4724400" y="3124200"/>
            <a:ext cx="5137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1200" dirty="0"/>
              <a:t>HTTP</a:t>
            </a:r>
            <a:endParaRPr kumimoji="1" lang="en-US" altLang="en-US" sz="1200" dirty="0"/>
          </a:p>
        </p:txBody>
      </p:sp>
      <p:sp>
        <p:nvSpPr>
          <p:cNvPr id="66" name="모서리가 둥근 직사각형 65"/>
          <p:cNvSpPr/>
          <p:nvPr/>
        </p:nvSpPr>
        <p:spPr>
          <a:xfrm>
            <a:off x="4031778" y="3402836"/>
            <a:ext cx="692622" cy="2128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sz="1000" dirty="0"/>
              <a:t> REST API</a:t>
            </a:r>
            <a:endParaRPr kumimoji="1" lang="en-US" altLang="en-US" sz="1000" dirty="0"/>
          </a:p>
        </p:txBody>
      </p:sp>
      <p:sp>
        <p:nvSpPr>
          <p:cNvPr id="33" name="TextBox 32"/>
          <p:cNvSpPr txBox="1"/>
          <p:nvPr/>
        </p:nvSpPr>
        <p:spPr>
          <a:xfrm>
            <a:off x="3856074" y="3152001"/>
            <a:ext cx="8704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1200" dirty="0"/>
              <a:t>PORT:8000</a:t>
            </a:r>
            <a:endParaRPr kumimoji="1" lang="en-US" altLang="en-US" sz="1200" dirty="0"/>
          </a:p>
        </p:txBody>
      </p:sp>
      <p:sp>
        <p:nvSpPr>
          <p:cNvPr id="35" name="TextBox 34"/>
          <p:cNvSpPr txBox="1"/>
          <p:nvPr/>
        </p:nvSpPr>
        <p:spPr>
          <a:xfrm>
            <a:off x="4572000" y="2694801"/>
            <a:ext cx="8704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1200" dirty="0"/>
              <a:t>PORT:8080</a:t>
            </a:r>
            <a:endParaRPr kumimoji="1" lang="en-US" altLang="en-US" sz="1200" dirty="0"/>
          </a:p>
        </p:txBody>
      </p:sp>
      <p:sp>
        <p:nvSpPr>
          <p:cNvPr id="38" name="TextBox 37"/>
          <p:cNvSpPr txBox="1"/>
          <p:nvPr/>
        </p:nvSpPr>
        <p:spPr>
          <a:xfrm>
            <a:off x="1903368" y="5377056"/>
            <a:ext cx="15785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1200" dirty="0"/>
              <a:t>&lt;EDGE SYSTEM&gt;</a:t>
            </a:r>
            <a:endParaRPr kumimoji="1" lang="en-US" alt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6800813" y="5334000"/>
            <a:ext cx="2148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1200" dirty="0"/>
              <a:t>&lt;CLIENT&gt;</a:t>
            </a:r>
            <a:endParaRPr kumimoji="1" lang="en-US" altLang="en-US" sz="1200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9568" y="4060441"/>
            <a:ext cx="971397" cy="672207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>
            <a:off x="1111756" y="4398406"/>
            <a:ext cx="912783" cy="699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158912" y="4248926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1200" dirty="0"/>
              <a:t> USB</a:t>
            </a:r>
            <a:endParaRPr kumimoji="1" lang="en-US" altLang="en-US" sz="1200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35298" y="3949371"/>
            <a:ext cx="797854" cy="2356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40935" y="3490522"/>
            <a:ext cx="1047750" cy="32719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35003" y="4275901"/>
            <a:ext cx="715339" cy="35767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960572" y="5334000"/>
            <a:ext cx="2148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1200" dirty="0"/>
              <a:t>&lt;SERVICE SYSTEM&gt;</a:t>
            </a:r>
            <a:endParaRPr kumimoji="1" lang="en-US" altLang="en-US" sz="1200" dirty="0"/>
          </a:p>
        </p:txBody>
      </p:sp>
      <p:pic>
        <p:nvPicPr>
          <p:cNvPr id="14" name="图片 13" descr="电脑的显示屏&#10;&#10;AI 生成的内容可能不正确。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9817" y="4841140"/>
            <a:ext cx="721598" cy="1146443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4802371" y="3356548"/>
            <a:ext cx="6926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이미지 블로그 관리</a:t>
            </a:r>
            <a:endParaRPr lang="zh-CN" altLang="en-US" sz="800" dirty="0"/>
          </a:p>
        </p:txBody>
      </p:sp>
      <p:sp>
        <p:nvSpPr>
          <p:cNvPr id="28" name="文本框 27"/>
          <p:cNvSpPr txBox="1"/>
          <p:nvPr/>
        </p:nvSpPr>
        <p:spPr>
          <a:xfrm>
            <a:off x="4518751" y="3755085"/>
            <a:ext cx="15439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통계 그래프</a:t>
            </a:r>
            <a:endParaRPr lang="zh-CN" altLang="en-US" sz="800" dirty="0"/>
          </a:p>
        </p:txBody>
      </p:sp>
      <p:sp>
        <p:nvSpPr>
          <p:cNvPr id="30" name="文本框 29"/>
          <p:cNvSpPr txBox="1"/>
          <p:nvPr/>
        </p:nvSpPr>
        <p:spPr>
          <a:xfrm>
            <a:off x="4518751" y="4019132"/>
            <a:ext cx="9991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/>
              <a:t>상단 고정 게시물 기능</a:t>
            </a:r>
            <a:endParaRPr lang="zh-CN" altLang="en-US" sz="800" dirty="0"/>
          </a:p>
        </p:txBody>
      </p:sp>
      <p:pic>
        <p:nvPicPr>
          <p:cNvPr id="40" name="图片 39" descr="图形用户界面, 图标&#10;&#10;AI 生成的内容可能不正确。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03100" y="2785772"/>
            <a:ext cx="1061016" cy="1052333"/>
          </a:xfrm>
          <a:prstGeom prst="rect">
            <a:avLst/>
          </a:prstGeom>
        </p:spPr>
      </p:pic>
      <p:cxnSp>
        <p:nvCxnSpPr>
          <p:cNvPr id="41" name="직선 화살표 연결선 11"/>
          <p:cNvCxnSpPr/>
          <p:nvPr/>
        </p:nvCxnSpPr>
        <p:spPr>
          <a:xfrm>
            <a:off x="1167881" y="3453961"/>
            <a:ext cx="912783" cy="699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14"/>
          <p:cNvSpPr txBox="1"/>
          <p:nvPr/>
        </p:nvSpPr>
        <p:spPr>
          <a:xfrm>
            <a:off x="1340496" y="3338704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1200" dirty="0"/>
              <a:t> video</a:t>
            </a:r>
            <a:endParaRPr kumimoji="1" lang="en-US" alt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10909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 panose="02020603050405020304"/>
                <a:cs typeface="Times New Roman" panose="02020603050405020304"/>
              </a:rPr>
              <a:t>목적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105477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??</a:t>
            </a:r>
            <a:endParaRPr sz="2000" dirty="0">
              <a:latin typeface="+mn-ea"/>
              <a:cs typeface="Malgun Gothic" panose="020B0503020000020004" charset="-127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zh-CN" dirty="0">
                <a:latin typeface="+mn-ea"/>
                <a:cs typeface="Gulim" panose="020B0600000101010101" charset="-127"/>
              </a:rPr>
              <a:t>YOLOv5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기반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동작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변화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감지를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활용하여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사용자의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운동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수행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상태를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자동으로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분석하는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시스템을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구현한다</a:t>
            </a:r>
            <a:r>
              <a:rPr lang="en-US" altLang="zh-CN" dirty="0">
                <a:latin typeface="+mn-ea"/>
                <a:cs typeface="Gulim" panose="020B0600000101010101" charset="-127"/>
              </a:rPr>
              <a:t>.</a:t>
            </a:r>
            <a:endParaRPr lang="en-US" altLang="zh-CN" dirty="0">
              <a:latin typeface="+mn-ea"/>
              <a:cs typeface="Gulim" panose="020B0600000101010101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10909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sz="2000" dirty="0"/>
              <a:t>필요성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30758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??</a:t>
            </a:r>
            <a:endParaRPr sz="2000" dirty="0">
              <a:latin typeface="+mn-ea"/>
              <a:cs typeface="Malgun Gothic" panose="020B0503020000020004" charset="-127"/>
            </a:endParaRPr>
          </a:p>
          <a:p>
            <a:pPr marL="403225" lvl="1" indent="0">
              <a:lnSpc>
                <a:spcPct val="100000"/>
              </a:lnSpc>
              <a:spcBef>
                <a:spcPts val="1440"/>
              </a:spcBef>
              <a:buNone/>
              <a:tabLst>
                <a:tab pos="690880" algn="l"/>
                <a:tab pos="691515" algn="l"/>
              </a:tabLst>
            </a:pPr>
            <a:r>
              <a:rPr lang="ko-KR" altLang="en-US" dirty="0">
                <a:latin typeface="+mn-ea"/>
                <a:cs typeface="Gulim" panose="020B0600000101010101" charset="-127"/>
              </a:rPr>
              <a:t>현대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사회에서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사람들의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건강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관리에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대한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관심은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지속적으로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증가하고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있다</a:t>
            </a:r>
            <a:r>
              <a:rPr lang="en-US" altLang="zh-CN" dirty="0">
                <a:latin typeface="+mn-ea"/>
                <a:cs typeface="Gulim" panose="020B0600000101010101" charset="-127"/>
              </a:rPr>
              <a:t>.</a:t>
            </a:r>
            <a:endParaRPr lang="en-US" altLang="zh-CN" dirty="0">
              <a:latin typeface="+mn-ea"/>
              <a:cs typeface="Gulim" panose="020B0600000101010101" charset="-127"/>
            </a:endParaRPr>
          </a:p>
          <a:p>
            <a:pPr marL="403225" lvl="1" indent="0">
              <a:lnSpc>
                <a:spcPct val="100000"/>
              </a:lnSpc>
              <a:spcBef>
                <a:spcPts val="1440"/>
              </a:spcBef>
              <a:buNone/>
              <a:tabLst>
                <a:tab pos="690880" algn="l"/>
                <a:tab pos="691515" algn="l"/>
              </a:tabLst>
            </a:pPr>
            <a:r>
              <a:rPr lang="ko-KR" altLang="en-US" dirty="0">
                <a:latin typeface="+mn-ea"/>
                <a:cs typeface="Gulim" panose="020B0600000101010101" charset="-127"/>
              </a:rPr>
              <a:t>하지만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개인이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혼자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수행할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있는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운동인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윗몸일으키기는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건강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증진에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효과적임에도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불구하고</a:t>
            </a:r>
            <a:r>
              <a:rPr lang="en-US" altLang="zh-CN" dirty="0">
                <a:latin typeface="+mn-ea"/>
                <a:cs typeface="Gulim" panose="020B0600000101010101" charset="-127"/>
              </a:rPr>
              <a:t>,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수동으로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횟수를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기록하는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방식은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오류가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발생하기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쉽고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장기적인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관리가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어렵다</a:t>
            </a:r>
            <a:r>
              <a:rPr lang="en-US" altLang="zh-CN" dirty="0">
                <a:latin typeface="+mn-ea"/>
                <a:cs typeface="Gulim" panose="020B0600000101010101" charset="-127"/>
              </a:rPr>
              <a:t>.</a:t>
            </a:r>
            <a:endParaRPr lang="en-US" altLang="zh-CN" dirty="0">
              <a:latin typeface="+mn-ea"/>
              <a:cs typeface="Gulim" panose="020B0600000101010101" charset="-127"/>
            </a:endParaRPr>
          </a:p>
          <a:p>
            <a:pPr marL="403225" lvl="1" indent="0">
              <a:lnSpc>
                <a:spcPct val="100000"/>
              </a:lnSpc>
              <a:spcBef>
                <a:spcPts val="1440"/>
              </a:spcBef>
              <a:buNone/>
              <a:tabLst>
                <a:tab pos="690880" algn="l"/>
                <a:tab pos="691515" algn="l"/>
              </a:tabLst>
            </a:pPr>
            <a:r>
              <a:rPr lang="ko-KR" altLang="en-US" dirty="0">
                <a:latin typeface="+mn-ea"/>
                <a:cs typeface="Gulim" panose="020B0600000101010101" charset="-127"/>
              </a:rPr>
              <a:t>이에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따라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별도의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센서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없이도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누구나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사용할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있는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카메라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+ YOLOv5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기반의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동작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변화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감지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기술을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활용하여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운동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횟수를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자동으로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측정하는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시스템의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필요성이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제기된다</a:t>
            </a:r>
            <a:r>
              <a:rPr lang="en-US" altLang="zh-CN" dirty="0">
                <a:latin typeface="+mn-ea"/>
                <a:cs typeface="Gulim" panose="020B0600000101010101" charset="-127"/>
              </a:rPr>
              <a:t>.</a:t>
            </a:r>
            <a:endParaRPr lang="en-US" altLang="zh-CN" dirty="0">
              <a:latin typeface="+mn-ea"/>
              <a:cs typeface="Gulim" panose="020B0600000101010101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 panose="02020603050405020304"/>
                <a:cs typeface="Times New Roman" panose="02020603050405020304"/>
              </a:rPr>
              <a:t>Lab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7200" y="309028"/>
            <a:ext cx="6817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기능 </a:t>
            </a:r>
            <a:r>
              <a:rPr lang="en-US" altLang="ko-KR" sz="2000" dirty="0"/>
              <a:t>-</a:t>
            </a:r>
            <a:r>
              <a:rPr lang="ko-KR" altLang="en-US" sz="2000" dirty="0"/>
              <a:t> </a:t>
            </a:r>
            <a:r>
              <a:rPr lang="ko-KR" altLang="en-US" sz="2000" dirty="0">
                <a:solidFill>
                  <a:schemeClr val="accent1"/>
                </a:solidFill>
              </a:rPr>
              <a:t>조건대비표</a:t>
            </a:r>
            <a:endParaRPr dirty="0">
              <a:solidFill>
                <a:schemeClr val="accent1"/>
              </a:solidFill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76200" y="630270"/>
          <a:ext cx="9753599" cy="114787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4549"/>
                <a:gridCol w="4298197"/>
                <a:gridCol w="495945"/>
                <a:gridCol w="495945"/>
                <a:gridCol w="3388963"/>
              </a:tblGrid>
              <a:tr h="4168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시스템 구분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세부기능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구현 여부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대체 여부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소스 파일명 </a:t>
                      </a:r>
                      <a:endParaRPr lang="en-US" altLang="ko-KR" sz="1000" dirty="0"/>
                    </a:p>
                    <a:p>
                      <a:pPr algn="ctr" latinLnBrk="1"/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함수 또는 </a:t>
                      </a:r>
                      <a:r>
                        <a:rPr lang="en-US" altLang="ko-KR" sz="1000" dirty="0"/>
                        <a:t>class</a:t>
                      </a:r>
                      <a:r>
                        <a:rPr lang="ko-KR" altLang="en-US" sz="1000" dirty="0"/>
                        <a:t>명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256508">
                <a:tc rowSpan="5">
                  <a:txBody>
                    <a:bodyPr/>
                    <a:lstStyle/>
                    <a:p>
                      <a:pPr latinLnBrk="1"/>
                      <a:r>
                        <a:rPr lang="en-GB" altLang="ko-KR" sz="1000" dirty="0"/>
                        <a:t>1. Edge System(Python </a:t>
                      </a:r>
                      <a:r>
                        <a:rPr lang="ko-KR" altLang="en-US" sz="1000" dirty="0"/>
                        <a:t>기반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GB" altLang="ko-KR" sz="1000" dirty="0"/>
                        <a:t>1-1. YoloV5 pretrained model </a:t>
                      </a:r>
                      <a:r>
                        <a:rPr lang="ko-KR" altLang="en-US" sz="1000" dirty="0"/>
                        <a:t>사용</a:t>
                      </a:r>
                      <a:r>
                        <a:rPr lang="en-US" altLang="ko-KR" sz="1000" b="1" dirty="0"/>
                        <a:t>(</a:t>
                      </a:r>
                      <a:r>
                        <a:rPr lang="ko-KR" altLang="en-US" sz="1000" b="1" dirty="0"/>
                        <a:t>대체 가능</a:t>
                      </a:r>
                      <a:r>
                        <a:rPr lang="en-US" altLang="ko-KR" sz="1000" b="1" dirty="0"/>
                        <a:t>)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>
                          <a:solidFill>
                            <a:srgbClr val="FF0000"/>
                          </a:solidFill>
                        </a:rPr>
                        <a:t>O/X</a:t>
                      </a:r>
                      <a:endParaRPr lang="ko-KR" altLang="en-US" sz="1000" i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>
                          <a:solidFill>
                            <a:srgbClr val="FF0000"/>
                          </a:solidFill>
                        </a:rPr>
                        <a:t>O/X</a:t>
                      </a:r>
                      <a:endParaRPr lang="ko-KR" altLang="en-US" sz="1000" i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detect.py – run()</a:t>
                      </a:r>
                      <a:endParaRPr lang="en-US" altLang="ko-KR" sz="1000" dirty="0"/>
                    </a:p>
                  </a:txBody>
                  <a:tcPr anchor="ctr"/>
                </a:tc>
              </a:tr>
              <a:tr h="416825">
                <a:tc vMerge="1"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GB" altLang="ko-KR" sz="1000" dirty="0"/>
                        <a:t>1-2. </a:t>
                      </a:r>
                      <a:r>
                        <a:rPr lang="en-GB" altLang="ko-KR" sz="1000" dirty="0" err="1"/>
                        <a:t>Ms</a:t>
                      </a:r>
                      <a:r>
                        <a:rPr lang="en-GB" altLang="ko-KR" sz="1000" dirty="0"/>
                        <a:t> coco </a:t>
                      </a:r>
                      <a:r>
                        <a:rPr lang="ko-KR" altLang="en-US" sz="1000" dirty="0"/>
                        <a:t>훈련데이터 기준 검출 객체 </a:t>
                      </a:r>
                      <a:r>
                        <a:rPr lang="en-US" altLang="ko-KR" sz="1000" dirty="0"/>
                        <a:t>(</a:t>
                      </a:r>
                      <a:r>
                        <a:rPr lang="en-GB" altLang="ko-KR" sz="1000" dirty="0"/>
                        <a:t>Classes) : 80</a:t>
                      </a:r>
                      <a:r>
                        <a:rPr lang="ko-KR" altLang="en-US" sz="1000" dirty="0"/>
                        <a:t>가지 객체 검출 기능</a:t>
                      </a:r>
                      <a:r>
                        <a:rPr lang="en-US" altLang="ko-KR" sz="1000" b="1" dirty="0"/>
                        <a:t>(</a:t>
                      </a:r>
                      <a:r>
                        <a:rPr lang="ko-KR" altLang="en-US" sz="1000" b="1" dirty="0"/>
                        <a:t>대체 가능 함</a:t>
                      </a:r>
                      <a:r>
                        <a:rPr lang="en-US" altLang="ko-KR" sz="1000" b="1" dirty="0"/>
                        <a:t>)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detect.py – run()</a:t>
                      </a:r>
                      <a:endParaRPr lang="en-US" altLang="ko-KR" sz="1000" dirty="0"/>
                    </a:p>
                  </a:txBody>
                  <a:tcPr anchor="ctr"/>
                </a:tc>
              </a:tr>
              <a:tr h="256508">
                <a:tc vMerge="1"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1-3. </a:t>
                      </a:r>
                      <a:r>
                        <a:rPr lang="ko-KR" altLang="en-US" sz="1000" dirty="0"/>
                        <a:t>한 종류의 객체를 동일한 객체로 가능한 </a:t>
                      </a:r>
                      <a:r>
                        <a:rPr lang="en-GB" altLang="ko-KR" sz="1000" dirty="0"/>
                        <a:t>Change Detection</a:t>
                      </a:r>
                      <a:r>
                        <a:rPr lang="en-US" altLang="ko-KR" sz="1000" b="1" dirty="0"/>
                        <a:t>(</a:t>
                      </a:r>
                      <a:r>
                        <a:rPr lang="ko-KR" altLang="en-US" sz="1000" b="1" dirty="0"/>
                        <a:t>대체 가능 함</a:t>
                      </a:r>
                      <a:r>
                        <a:rPr lang="en-US" altLang="ko-KR" sz="1000" b="1" dirty="0"/>
                        <a:t>)</a:t>
                      </a:r>
                      <a:endParaRPr lang="en-GB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changedetection.py – </a:t>
                      </a:r>
                      <a:r>
                        <a:rPr lang="en-US" altLang="ko-KR" sz="1000" dirty="0" err="1"/>
                        <a:t>SitupDetection.update</a:t>
                      </a:r>
                      <a:r>
                        <a:rPr lang="en-US" altLang="ko-KR" sz="1000" dirty="0"/>
                        <a:t>()</a:t>
                      </a:r>
                      <a:endParaRPr lang="en-US" altLang="ko-KR" sz="1000" dirty="0"/>
                    </a:p>
                  </a:txBody>
                  <a:tcPr anchor="ctr"/>
                </a:tc>
              </a:tr>
              <a:tr h="256508">
                <a:tc vMerge="1"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1-4. </a:t>
                      </a:r>
                      <a:r>
                        <a:rPr lang="ko-KR" altLang="en-US" sz="1000" dirty="0"/>
                        <a:t>게시를 위한 </a:t>
                      </a:r>
                      <a:r>
                        <a:rPr lang="en-GB" altLang="ko-KR" sz="1000" dirty="0"/>
                        <a:t>HTTP </a:t>
                      </a:r>
                      <a:r>
                        <a:rPr lang="en-GB" altLang="ko-KR" sz="1000" dirty="0" err="1"/>
                        <a:t>Restfull</a:t>
                      </a:r>
                      <a:r>
                        <a:rPr lang="en-GB" altLang="ko-KR" sz="1000" dirty="0"/>
                        <a:t> API </a:t>
                      </a:r>
                      <a:r>
                        <a:rPr lang="ko-KR" altLang="en-US" sz="1000" dirty="0"/>
                        <a:t>사용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changedetection.py – </a:t>
                      </a:r>
                      <a:r>
                        <a:rPr lang="en-US" altLang="ko-KR" sz="1000" dirty="0" err="1"/>
                        <a:t>SitupDetection.send_last</a:t>
                      </a:r>
                      <a:r>
                        <a:rPr lang="en-US" altLang="ko-KR" sz="1000" dirty="0"/>
                        <a:t>()</a:t>
                      </a:r>
                      <a:endParaRPr lang="en-US" altLang="ko-KR" sz="1000" dirty="0"/>
                    </a:p>
                  </a:txBody>
                  <a:tcPr anchor="ctr"/>
                </a:tc>
              </a:tr>
              <a:tr h="577143">
                <a:tc vMerge="1"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1-5. </a:t>
                      </a:r>
                      <a:r>
                        <a:rPr lang="ko-KR" altLang="en-US" sz="1000" dirty="0"/>
                        <a:t>기타 추가기능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더 있을 경우 아래 표 추가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1</a:t>
                      </a:r>
                      <a:r>
                        <a:rPr lang="ko-KR" altLang="en-US" sz="1000" dirty="0"/>
                        <a:t>실시간 운동 횟수 시각화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마지막 운동 동작 이미지만 저장 및 </a:t>
                      </a:r>
                      <a:r>
                        <a:rPr lang="en-US" altLang="ko-KR" sz="1000" dirty="0"/>
                        <a:t>Django </a:t>
                      </a:r>
                      <a:r>
                        <a:rPr lang="ko-KR" altLang="en-US" sz="1000" dirty="0"/>
                        <a:t>블로그 업로드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en-US" altLang="zh-CN" sz="1000" dirty="0"/>
                        <a:t>detect.py – run()</a:t>
                      </a:r>
                      <a:endParaRPr lang="en-US" altLang="zh-CN" sz="1000" dirty="0"/>
                    </a:p>
                    <a:p>
                      <a:pPr marL="228600" marR="0" lvl="0" indent="-22860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defRPr/>
                      </a:pPr>
                      <a:r>
                        <a:rPr lang="en-US" altLang="zh-CN" sz="1000" dirty="0"/>
                        <a:t>changedetection.py – </a:t>
                      </a:r>
                      <a:r>
                        <a:rPr lang="en-US" altLang="zh-CN" sz="1000" dirty="0" err="1"/>
                        <a:t>SitupDetection.send_last</a:t>
                      </a:r>
                      <a:r>
                        <a:rPr lang="en-US" altLang="zh-CN" sz="1000" dirty="0"/>
                        <a:t>()</a:t>
                      </a:r>
                      <a:endParaRPr lang="en-US" altLang="zh-CN" sz="1000" dirty="0"/>
                    </a:p>
                  </a:txBody>
                  <a:tcPr anchor="ctr"/>
                </a:tc>
              </a:tr>
              <a:tr h="0">
                <a:tc rowSpan="5">
                  <a:txBody>
                    <a:bodyPr/>
                    <a:lstStyle/>
                    <a:p>
                      <a:pPr latinLnBrk="1"/>
                      <a:r>
                        <a:rPr lang="en-GB" altLang="ko-KR" sz="1000" dirty="0"/>
                        <a:t>2. Service System(Python, Django </a:t>
                      </a:r>
                      <a:r>
                        <a:rPr lang="ko-KR" altLang="en-US" sz="1000" dirty="0"/>
                        <a:t>기반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-GB" altLang="ko-KR" sz="1000" dirty="0" err="1"/>
                        <a:t>Pythonanywhere</a:t>
                      </a:r>
                      <a:r>
                        <a:rPr lang="en-GB" altLang="ko-KR" sz="1000" dirty="0"/>
                        <a:t> </a:t>
                      </a:r>
                      <a:r>
                        <a:rPr lang="ko-KR" altLang="en-US" sz="1000" dirty="0"/>
                        <a:t>클라우드상 서비스 구동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일부 확장 기능 가능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2-1. </a:t>
                      </a:r>
                      <a:r>
                        <a:rPr lang="ko-KR" altLang="en-US" sz="1000" dirty="0"/>
                        <a:t>사용자 보안 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보안키를 이용한 로그인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zh-CN" sz="1000" dirty="0"/>
                        <a:t>mysite/urls.py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obtain_auth_token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mysite/settings.py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TokenAuthentication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blog/views.py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permission_classes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897777">
                <a:tc vMerge="1"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GB" altLang="ko-KR" sz="1000" dirty="0"/>
                        <a:t>2-2. Image Blog </a:t>
                      </a:r>
                      <a:r>
                        <a:rPr lang="ko-KR" altLang="en-US" sz="1000" dirty="0"/>
                        <a:t>및 관리 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일부 확장 기능 가능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zh-CN" sz="1000" dirty="0"/>
                        <a:t>blog/models.py – 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blog/forms.py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PostForm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blog/views.py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post_list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zh-CN" sz="1000" dirty="0"/>
                        <a:t>,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post_detail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zh-CN" sz="1000" dirty="0"/>
                        <a:t>,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post_new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zh-CN" sz="1000" dirty="0"/>
                        <a:t>,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post_edit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blog/admin.py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admin.site.register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(Post)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577143">
                <a:tc vMerge="1"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2-3. </a:t>
                      </a:r>
                      <a:r>
                        <a:rPr lang="ko-KR" altLang="en-US" sz="1000" dirty="0"/>
                        <a:t>게시를 위한 </a:t>
                      </a:r>
                      <a:r>
                        <a:rPr lang="en-GB" altLang="ko-KR" sz="1000" dirty="0"/>
                        <a:t>HTTP </a:t>
                      </a:r>
                      <a:r>
                        <a:rPr lang="en-GB" altLang="ko-KR" sz="1000" dirty="0" err="1"/>
                        <a:t>Restfull</a:t>
                      </a:r>
                      <a:r>
                        <a:rPr lang="en-GB" altLang="ko-KR" sz="1000" dirty="0"/>
                        <a:t> API </a:t>
                      </a:r>
                      <a:r>
                        <a:rPr lang="ko-KR" altLang="en-US" sz="1000" dirty="0"/>
                        <a:t>제공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zh-CN" sz="1000" dirty="0"/>
                        <a:t>blog/views.py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BlogImages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blog/serializers.py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PostSerializer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blog/api_urls.py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router.register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('posts',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BlogImages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416825">
                <a:tc vMerge="1"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GB" altLang="ko-KR" sz="1000" dirty="0"/>
                        <a:t>2-4. Image </a:t>
                      </a:r>
                      <a:r>
                        <a:rPr lang="ko-KR" altLang="en-US" sz="1000" dirty="0"/>
                        <a:t>목록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획득을 위한 </a:t>
                      </a:r>
                      <a:r>
                        <a:rPr lang="en-GB" altLang="ko-KR" sz="1000" dirty="0"/>
                        <a:t>HTTP </a:t>
                      </a:r>
                      <a:r>
                        <a:rPr lang="en-GB" altLang="ko-KR" sz="1000" dirty="0" err="1"/>
                        <a:t>Restfull</a:t>
                      </a:r>
                      <a:r>
                        <a:rPr lang="en-GB" altLang="ko-KR" sz="1000" dirty="0"/>
                        <a:t> API </a:t>
                      </a:r>
                      <a:r>
                        <a:rPr lang="ko-KR" altLang="en-US" sz="1000" dirty="0"/>
                        <a:t>제공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zh-CN" sz="1000" dirty="0"/>
                        <a:t>blog/views.py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ImageListView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ReadOnlyModelViewSet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blog/api_urls.py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router.register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('images',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ImageListView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256508">
                <a:tc vMerge="1"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2-5. </a:t>
                      </a:r>
                      <a:r>
                        <a:rPr lang="ko-KR" altLang="en-US" sz="1000" dirty="0"/>
                        <a:t>기타 추가 기능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더 있을 경우 아래 표 추가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1</a:t>
                      </a:r>
                      <a:r>
                        <a:rPr lang="ko-KR" altLang="en-US" sz="1000" dirty="0"/>
                        <a:t>블로그 게시글 </a:t>
                      </a:r>
                      <a:r>
                        <a:rPr lang="en-US" altLang="ko-KR" sz="1000" b="1" dirty="0"/>
                        <a:t>Top </a:t>
                      </a:r>
                      <a:r>
                        <a:rPr lang="ko-KR" altLang="en-US" sz="1000" b="1" dirty="0"/>
                        <a:t>기능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일별 윗몸일으키기 총 수행량 시각화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000" dirty="0"/>
                        <a:t>1.blog/models.py – </a:t>
                      </a:r>
                      <a:r>
                        <a:rPr lang="en-US" altLang="zh-CN" sz="1000" dirty="0" err="1"/>
                        <a:t>Post.is_pinned</a:t>
                      </a:r>
                      <a:endParaRPr lang="en-US" altLang="zh-CN" sz="1000" dirty="0"/>
                    </a:p>
                    <a:p>
                      <a:r>
                        <a:rPr lang="en-US" altLang="zh-CN" sz="1000" dirty="0"/>
                        <a:t>blog/admin.py – </a:t>
                      </a:r>
                      <a:r>
                        <a:rPr lang="en-US" altLang="zh-CN" sz="1000" dirty="0" err="1"/>
                        <a:t>PostAdmin</a:t>
                      </a:r>
                      <a:endParaRPr lang="en-US" altLang="zh-CN" sz="1000" dirty="0"/>
                    </a:p>
                    <a:p>
                      <a:r>
                        <a:rPr lang="en-US" altLang="zh-CN" sz="1000" dirty="0"/>
                        <a:t>blog/views.py – </a:t>
                      </a:r>
                      <a:r>
                        <a:rPr lang="en-US" altLang="zh-CN" sz="1000" dirty="0" err="1"/>
                        <a:t>post_list</a:t>
                      </a:r>
                      <a:endParaRPr lang="en-US" altLang="zh-CN" sz="1000" dirty="0"/>
                    </a:p>
                    <a:p>
                      <a:r>
                        <a:rPr lang="en-US" altLang="zh-CN" sz="1000" dirty="0"/>
                        <a:t>blog/templates/blog/post_list.html</a:t>
                      </a:r>
                      <a:endParaRPr lang="en-US" altLang="zh-CN" sz="1000" dirty="0"/>
                    </a:p>
                    <a:p>
                      <a:r>
                        <a:rPr lang="en-US" altLang="zh-CN" sz="1000" dirty="0"/>
                        <a:t>2. blog/views.py – </a:t>
                      </a:r>
                      <a:r>
                        <a:rPr lang="en-US" altLang="zh-CN" sz="1000" dirty="0" err="1"/>
                        <a:t>situp_stats</a:t>
                      </a:r>
                      <a:endParaRPr lang="en-US" altLang="zh-CN" sz="1000" dirty="0"/>
                    </a:p>
                    <a:p>
                      <a:r>
                        <a:rPr lang="en-US" altLang="zh-CN" sz="1000" dirty="0"/>
                        <a:t>blog/urls.py – path('stats/', </a:t>
                      </a:r>
                      <a:r>
                        <a:rPr lang="en-US" altLang="zh-CN" sz="1000" dirty="0" err="1"/>
                        <a:t>situp_stats</a:t>
                      </a:r>
                      <a:r>
                        <a:rPr lang="en-US" altLang="zh-CN" sz="1000" dirty="0"/>
                        <a:t>)</a:t>
                      </a:r>
                      <a:endParaRPr lang="en-US" altLang="zh-CN" sz="1000" dirty="0"/>
                    </a:p>
                    <a:p>
                      <a:r>
                        <a:rPr lang="en-US" altLang="zh-CN" sz="1000" dirty="0"/>
                        <a:t>blog/templates/blog/stats.html – Bar Chart </a:t>
                      </a:r>
                      <a:r>
                        <a:rPr lang="ko-KR" altLang="en-US" sz="1000" dirty="0"/>
                        <a:t>시각화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256508">
                <a:tc rowSpan="4">
                  <a:txBody>
                    <a:bodyPr/>
                    <a:lstStyle/>
                    <a:p>
                      <a:pPr latinLnBrk="1"/>
                      <a:r>
                        <a:rPr lang="en-GB" altLang="ko-KR" sz="1000" dirty="0"/>
                        <a:t>3. Client System(Android, Native App, </a:t>
                      </a:r>
                      <a:r>
                        <a:rPr lang="ko-KR" altLang="en-US" sz="1000" dirty="0"/>
                        <a:t>개별 제안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GB" altLang="ko-KR" sz="1000" dirty="0"/>
                        <a:t>3.1. Image list view </a:t>
                      </a:r>
                      <a:r>
                        <a:rPr lang="ko-KR" altLang="en-US" sz="1000" dirty="0"/>
                        <a:t>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 기능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개별 제안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ImageAdapter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ViewHolder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showFullScreenImage</a:t>
                      </a:r>
                      <a:r>
                        <a:rPr lang="en-US" altLang="ko-KR" sz="1000" dirty="0"/>
                        <a:t>()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saveImageToGallery</a:t>
                      </a:r>
                      <a:r>
                        <a:rPr lang="en-US" altLang="ko-KR" sz="1000" dirty="0"/>
                        <a:t>()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onCreate</a:t>
                      </a:r>
                      <a:r>
                        <a:rPr lang="en-US" altLang="ko-KR" sz="1000" dirty="0"/>
                        <a:t>()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CloadImage</a:t>
                      </a:r>
                      <a:r>
                        <a:rPr lang="en-US" altLang="ko-KR" sz="1000" dirty="0"/>
                        <a:t> (</a:t>
                      </a:r>
                      <a:r>
                        <a:rPr lang="en-US" altLang="ko-KR" sz="1000" dirty="0" err="1"/>
                        <a:t>AsyncTask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activity_main.xml – </a:t>
                      </a:r>
                      <a:r>
                        <a:rPr lang="en-US" altLang="ko-KR" sz="1000" dirty="0" err="1"/>
                        <a:t>RecyclerView</a:t>
                      </a:r>
                      <a:r>
                        <a:rPr lang="en-US" altLang="ko-KR" sz="1000" dirty="0"/>
                        <a:t> / </a:t>
                      </a:r>
                      <a:r>
                        <a:rPr lang="en-US" altLang="ko-KR" sz="1000" dirty="0" err="1"/>
                        <a:t>SearchView</a:t>
                      </a:r>
                      <a:r>
                        <a:rPr lang="en-US" altLang="ko-KR" sz="1000" dirty="0"/>
                        <a:t> / Button UI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item_image.xml – </a:t>
                      </a:r>
                      <a:r>
                        <a:rPr lang="ko-KR" altLang="en-US" sz="1000" dirty="0"/>
                        <a:t>이미지 아이템 레이아웃 </a:t>
                      </a:r>
                      <a:r>
                        <a:rPr lang="en-US" altLang="ko-KR" sz="1000" dirty="0"/>
                        <a:t>(</a:t>
                      </a:r>
                      <a:r>
                        <a:rPr lang="en-US" altLang="ko-KR" sz="1000" dirty="0" err="1"/>
                        <a:t>ImageView</a:t>
                      </a:r>
                      <a:r>
                        <a:rPr lang="en-US" altLang="ko-KR" sz="1000" dirty="0"/>
                        <a:t> + </a:t>
                      </a:r>
                      <a:r>
                        <a:rPr lang="en-US" altLang="ko-KR" sz="1000" dirty="0" err="1"/>
                        <a:t>TextView</a:t>
                      </a:r>
                      <a:r>
                        <a:rPr lang="en-US" altLang="ko-KR" sz="1000" dirty="0"/>
                        <a:t> + Button)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dialog_fullscreen_image.xml – </a:t>
                      </a:r>
                      <a:r>
                        <a:rPr lang="ko-KR" altLang="en-US" sz="1000" dirty="0"/>
                        <a:t>전체화면 이미지 다이얼로그 레이아웃</a:t>
                      </a:r>
                      <a:endParaRPr lang="ko-KR" altLang="en-US" sz="1000" dirty="0"/>
                    </a:p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</a:tr>
              <a:tr h="256508">
                <a:tc vMerge="1"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GB" altLang="ko-KR" sz="1000" dirty="0"/>
                        <a:t>3.2. Image </a:t>
                      </a:r>
                      <a:r>
                        <a:rPr lang="ko-KR" altLang="en-US" sz="1000" dirty="0"/>
                        <a:t>목록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획득을 위한 </a:t>
                      </a:r>
                      <a:r>
                        <a:rPr lang="en-GB" altLang="ko-KR" sz="1000" dirty="0"/>
                        <a:t>HTTP </a:t>
                      </a:r>
                      <a:r>
                        <a:rPr lang="en-GB" altLang="ko-KR" sz="1000" dirty="0" err="1"/>
                        <a:t>Restfull</a:t>
                      </a:r>
                      <a:r>
                        <a:rPr lang="en-GB" altLang="ko-KR" sz="1000" dirty="0"/>
                        <a:t> API </a:t>
                      </a:r>
                      <a:r>
                        <a:rPr lang="ko-KR" altLang="en-US" sz="1000" dirty="0"/>
                        <a:t>사용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CloadImage</a:t>
                      </a:r>
                      <a:r>
                        <a:rPr lang="en-US" altLang="ko-KR" sz="1000" dirty="0"/>
                        <a:t> (</a:t>
                      </a:r>
                      <a:r>
                        <a:rPr lang="en-US" altLang="ko-KR" sz="1000" dirty="0" err="1"/>
                        <a:t>AsyncTask</a:t>
                      </a:r>
                      <a:r>
                        <a:rPr lang="en-US" altLang="ko-KR" sz="1000" dirty="0"/>
                        <a:t>)        </a:t>
                      </a:r>
                      <a:endParaRPr lang="ko-KR" altLang="en-US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doInBackground</a:t>
                      </a:r>
                      <a:r>
                        <a:rPr lang="en-US" altLang="ko-KR" sz="1000" dirty="0"/>
                        <a:t>()           </a:t>
                      </a:r>
                      <a:endParaRPr lang="ko-KR" altLang="en-US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onPostExecute</a:t>
                      </a:r>
                      <a:r>
                        <a:rPr lang="en-US" altLang="ko-KR" sz="1000" dirty="0"/>
                        <a:t>(List&lt;</a:t>
                      </a:r>
                      <a:r>
                        <a:rPr lang="en-US" altLang="ko-KR" sz="1000" dirty="0" err="1"/>
                        <a:t>PostItem</a:t>
                      </a:r>
                      <a:r>
                        <a:rPr lang="en-US" altLang="ko-KR" sz="1000" dirty="0"/>
                        <a:t>&gt;)  </a:t>
                      </a:r>
                      <a:r>
                        <a:rPr lang="en-US" altLang="ko-KR" sz="1000" dirty="0" err="1"/>
                        <a:t>RecyclerView</a:t>
                      </a:r>
                      <a:r>
                        <a:rPr lang="en-US" altLang="ko-KR" sz="1000" dirty="0"/>
                        <a:t> </a:t>
                      </a:r>
                      <a:r>
                        <a:rPr lang="ko-KR" altLang="en-US" sz="1000" dirty="0"/>
                        <a:t>업데이트</a:t>
                      </a:r>
                      <a:endParaRPr lang="ko-KR" altLang="en-US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toggleSortOrder</a:t>
                      </a:r>
                      <a:r>
                        <a:rPr lang="en-US" altLang="ko-KR" sz="1000" dirty="0"/>
                        <a:t>()           </a:t>
                      </a:r>
                      <a:endParaRPr lang="ko-KR" altLang="en-US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onClickDownload</a:t>
                      </a:r>
                      <a:r>
                        <a:rPr lang="en-US" altLang="ko-KR" sz="1000" dirty="0"/>
                        <a:t>(View)        </a:t>
                      </a:r>
                      <a:endParaRPr lang="ko-KR" altLang="en-US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TOKEN                        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DJANGO_BASE_URL / DJANGO_API_PATH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416825">
                <a:tc vMerge="1"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3.3. </a:t>
                      </a:r>
                      <a:r>
                        <a:rPr lang="ko-KR" altLang="en-US" sz="1000" dirty="0"/>
                        <a:t>공통기능 및 추가기능을 활용한 사용자 시나리오 및 </a:t>
                      </a:r>
                      <a:r>
                        <a:rPr lang="en-GB" altLang="ko-KR" sz="1000" dirty="0"/>
                        <a:t>UI </a:t>
                      </a:r>
                      <a:r>
                        <a:rPr lang="ko-KR" altLang="en-US" sz="1000" dirty="0"/>
                        <a:t>제공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  <a:endParaRPr lang="en-US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onCreate</a:t>
                      </a:r>
                      <a:r>
                        <a:rPr lang="en-US" altLang="ko-KR" sz="1000" dirty="0"/>
                        <a:t>() 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onClickDownload</a:t>
                      </a:r>
                      <a:r>
                        <a:rPr lang="en-US" altLang="ko-KR" sz="1000" dirty="0"/>
                        <a:t>(View) 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onClickUpload</a:t>
                      </a:r>
                      <a:r>
                        <a:rPr lang="en-US" altLang="ko-KR" sz="1000" dirty="0"/>
                        <a:t>(View) 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toggleSortOrder</a:t>
                      </a:r>
                      <a:r>
                        <a:rPr lang="en-US" altLang="ko-KR" sz="1000" dirty="0"/>
                        <a:t>() 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SearchView.OnQueryTextListener</a:t>
                      </a:r>
                      <a:r>
                        <a:rPr lang="en-US" altLang="ko-KR" sz="1000" dirty="0"/>
                        <a:t>() ImageAdapter.java – </a:t>
                      </a:r>
                      <a:r>
                        <a:rPr lang="en-US" altLang="ko-KR" sz="1000" dirty="0" err="1"/>
                        <a:t>showFullScreenImage</a:t>
                      </a:r>
                      <a:r>
                        <a:rPr lang="en-US" altLang="ko-KR" sz="1000" dirty="0"/>
                        <a:t>(Bitmap) ImageAdapter.java – </a:t>
                      </a:r>
                      <a:r>
                        <a:rPr lang="en-US" altLang="ko-KR" sz="1000" dirty="0" err="1"/>
                        <a:t>saveImageToGallery</a:t>
                      </a:r>
                      <a:r>
                        <a:rPr lang="en-US" altLang="ko-KR" sz="1000" dirty="0"/>
                        <a:t>(Bitmap)   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activity_main.xml – </a:t>
                      </a:r>
                      <a:r>
                        <a:rPr lang="en-US" altLang="ko-KR" sz="1000" dirty="0" err="1"/>
                        <a:t>RecyclerView</a:t>
                      </a:r>
                      <a:r>
                        <a:rPr lang="en-US" altLang="ko-KR" sz="1000" dirty="0"/>
                        <a:t> / </a:t>
                      </a:r>
                      <a:r>
                        <a:rPr lang="en-US" altLang="ko-KR" sz="1000" dirty="0" err="1"/>
                        <a:t>SearchView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256508">
                <a:tc vMerge="1"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3-4. </a:t>
                      </a:r>
                      <a:r>
                        <a:rPr lang="ko-KR" altLang="en-US" sz="1000" dirty="0"/>
                        <a:t>추가 기능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1  </a:t>
                      </a:r>
                      <a:r>
                        <a:rPr lang="ko-KR" altLang="en-US" sz="1000" dirty="0"/>
                        <a:t>이미지 클릭 시 전체화면 표시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2 </a:t>
                      </a:r>
                      <a:r>
                        <a:rPr lang="ko-KR" altLang="en-US" sz="1000" dirty="0"/>
                        <a:t>이미지 저장 기능 및 </a:t>
                      </a:r>
                      <a:r>
                        <a:rPr lang="en-US" altLang="ko-KR" sz="1000" dirty="0"/>
                        <a:t>Toast </a:t>
                      </a:r>
                      <a:r>
                        <a:rPr lang="ko-KR" altLang="en-US" sz="1000" dirty="0"/>
                        <a:t>표시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showFullScreenImage</a:t>
                      </a:r>
                      <a:r>
                        <a:rPr lang="en-US" altLang="ko-KR" sz="1000" dirty="0"/>
                        <a:t>(Bitmap image) ImageAdapter.java – </a:t>
                      </a:r>
                      <a:r>
                        <a:rPr lang="en-US" altLang="ko-KR" sz="1000" dirty="0" err="1"/>
                        <a:t>ViewHolder</a:t>
                      </a:r>
                      <a:r>
                        <a:rPr lang="en-US" altLang="ko-KR" sz="1000" dirty="0"/>
                        <a:t>                           item_image.xml – </a:t>
                      </a:r>
                      <a:r>
                        <a:rPr lang="en-US" altLang="ko-KR" sz="1000" dirty="0" err="1"/>
                        <a:t>ImageViewItem</a:t>
                      </a:r>
                      <a:endParaRPr lang="en-US" altLang="ko-KR" sz="10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saveImageToGallery</a:t>
                      </a:r>
                      <a:r>
                        <a:rPr lang="en-US" altLang="ko-KR" sz="1000" dirty="0"/>
                        <a:t>(Bitmap bitmap) ImageAdapter.java – </a:t>
                      </a:r>
                      <a:r>
                        <a:rPr lang="en-US" altLang="ko-KR" sz="1000" dirty="0" err="1"/>
                        <a:t>ViewHolder</a:t>
                      </a:r>
                      <a:r>
                        <a:rPr lang="en-US" altLang="ko-KR" sz="1000" dirty="0"/>
                        <a:t>                          item_image.xml – </a:t>
                      </a:r>
                      <a:r>
                        <a:rPr lang="en-US" altLang="ko-KR" sz="1000" dirty="0" err="1"/>
                        <a:t>btnSave</a:t>
                      </a:r>
                      <a:r>
                        <a:rPr lang="en-US" altLang="ko-KR" sz="1000" dirty="0"/>
                        <a:t>                             MainActivity.java – </a:t>
                      </a:r>
                      <a:r>
                        <a:rPr lang="en-US" altLang="ko-KR" sz="1000" dirty="0" err="1"/>
                        <a:t>onPostExecute</a:t>
                      </a:r>
                      <a:r>
                        <a:rPr lang="en-US" altLang="ko-KR" sz="1000" dirty="0"/>
                        <a:t>()</a:t>
                      </a:r>
                      <a:endParaRPr lang="ko-KR" altLang="en-US" sz="1000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1. Edge System(Python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공통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1672253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GB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1-1. YoloV5 pretrained model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사용</a:t>
            </a:r>
            <a:r>
              <a:rPr lang="en-US" altLang="ko-KR" sz="1400" b="1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(</a:t>
            </a:r>
            <a:r>
              <a:rPr lang="ko-KR" altLang="en-US" sz="1400" b="1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대체 가능 함</a:t>
            </a:r>
            <a:r>
              <a:rPr lang="en-US" altLang="ko-KR" sz="1400" b="1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</a:t>
            </a:r>
            <a:endParaRPr lang="ko-KR" altLang="en-US" sz="1400" i="1" dirty="0">
              <a:solidFill>
                <a:srgbClr val="FF0000"/>
              </a:solidFill>
              <a:latin typeface="+mn-ea"/>
              <a:cs typeface="Malgun Gothic" panose="020B0503020000020004" charset="-127"/>
            </a:endParaRP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YOLOv5 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사전학습 모델로 영상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/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이미지에서 사람을 실시간 감지하고 화면에 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Bounding Box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와 카운트를 표시함</a:t>
            </a:r>
            <a:endParaRPr lang="ko-KR" altLang="en-US" sz="800" i="1" spc="-5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lang="en-US" altLang="ko-KR" sz="800" i="1" spc="-5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endParaRPr lang="en-US" altLang="ko-KR" sz="800" dirty="0">
              <a:solidFill>
                <a:schemeClr val="tx1"/>
              </a:solidFill>
              <a:latin typeface="+mn-ea"/>
              <a:cs typeface="Gulim" panose="020B0600000101010101" charset="-127"/>
            </a:endParaRPr>
          </a:p>
          <a:p>
            <a:pPr marL="233680" indent="-287655"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lang="ko-KR" altLang="en-US" sz="800" dirty="0">
              <a:solidFill>
                <a:schemeClr val="tx1"/>
              </a:solidFill>
              <a:latin typeface="+mn-ea"/>
              <a:cs typeface="Gulim" panose="020B0600000101010101" charset="-127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1343958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GB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1-2. </a:t>
            </a:r>
            <a:r>
              <a:rPr lang="en-GB" altLang="ko-KR" sz="1400" spc="-5" dirty="0" err="1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Ms</a:t>
            </a:r>
            <a:r>
              <a:rPr lang="en-GB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coco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훈련데이터 기준 검출 객체 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en-GB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Classes) : 80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가지 객체 검출 기능</a:t>
            </a:r>
            <a:r>
              <a:rPr lang="en-US" altLang="ko-KR" sz="1400" b="1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ko-KR" altLang="en-US" sz="1400" b="1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대체 가능 함</a:t>
            </a:r>
            <a:r>
              <a:rPr lang="en-US" altLang="ko-KR" sz="1400" b="1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lang="ko-KR" altLang="en-US" sz="1400" b="1" spc="-5" dirty="0">
              <a:solidFill>
                <a:srgbClr val="558ED5"/>
              </a:solidFill>
              <a:latin typeface="+mn-ea"/>
              <a:cs typeface="Malgun Gothic" panose="020B0503020000020004" charset="-127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r>
              <a:rPr lang="en-US" altLang="ko-KR" sz="800" i="1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YOLOv5 pretrained </a:t>
            </a:r>
            <a:r>
              <a:rPr lang="ko-KR" altLang="en-US" sz="800" i="1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모델</a:t>
            </a:r>
            <a:r>
              <a:rPr lang="en-US" altLang="ko-KR" sz="800" i="1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(COCO 80 classes)</a:t>
            </a:r>
            <a:r>
              <a:rPr lang="ko-KR" altLang="en-US" sz="800" i="1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을 사용하여 영상</a:t>
            </a:r>
            <a:r>
              <a:rPr lang="en-US" altLang="ko-KR" sz="800" i="1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/</a:t>
            </a:r>
            <a:r>
              <a:rPr lang="ko-KR" altLang="en-US" sz="800" i="1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이미지에서 다양한 객체를 검출하는 기능</a:t>
            </a:r>
            <a:endParaRPr lang="ko-KR" altLang="en-US" sz="800" i="1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endParaRPr lang="ko-KR" altLang="en-US" sz="1400" i="1" dirty="0">
              <a:solidFill>
                <a:srgbClr val="FF0000"/>
              </a:solidFill>
              <a:latin typeface="+mn-ea"/>
              <a:cs typeface="Malgun Gothic" panose="020B0503020000020004" charset="-127"/>
            </a:endParaRPr>
          </a:p>
          <a:p>
            <a:pPr marL="233680" indent="-287655"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lang="ko-KR" altLang="en-US" sz="800" dirty="0">
              <a:latin typeface="+mn-ea"/>
              <a:cs typeface="Gulim" panose="020B0600000101010101" charset="-127"/>
            </a:endParaRPr>
          </a:p>
          <a:p>
            <a:endParaRPr kumimoji="1" lang="ko-KR" altLang="en-US" sz="800" dirty="0"/>
          </a:p>
        </p:txBody>
      </p:sp>
      <p:sp>
        <p:nvSpPr>
          <p:cNvPr id="5" name="내용 개체 틀 2"/>
          <p:cNvSpPr txBox="1"/>
          <p:nvPr/>
        </p:nvSpPr>
        <p:spPr>
          <a:xfrm>
            <a:off x="458118" y="3886200"/>
            <a:ext cx="4309110" cy="14798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 panose="020B0609020204030204"/>
                <a:ea typeface="+mn-ea"/>
                <a:cs typeface="Consolas" panose="020B060902020403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1-3.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한 종류의 객체를 동일한 객체로 가능한 </a:t>
            </a:r>
            <a:r>
              <a:rPr lang="en-GB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Change Detection</a:t>
            </a:r>
            <a:r>
              <a:rPr lang="en-US" altLang="ko-KR" sz="1400" b="1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(</a:t>
            </a:r>
            <a:r>
              <a:rPr lang="ko-KR" altLang="en-US" sz="1400" b="1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대체 가능 함</a:t>
            </a:r>
            <a:r>
              <a:rPr lang="en-US" altLang="ko-KR" sz="1400" b="1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</a:t>
            </a:r>
            <a:endParaRPr lang="en-US" altLang="ko-KR" sz="1400" kern="0" spc="-5" dirty="0">
              <a:solidFill>
                <a:srgbClr val="558ED5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800" i="1" kern="0" dirty="0" err="1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SitupDetection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 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클래스의 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update() 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함수는 동일 객체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(person)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의 상태 변화를 기반으로</a:t>
            </a:r>
            <a:endParaRPr lang="ko-KR" altLang="en-US" sz="800" i="1" kern="0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윗몸일으키기 동작 완료 여부를 판단하는 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Change Detection 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기능을 수행함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.</a:t>
            </a:r>
            <a:endParaRPr lang="en-US" altLang="ko-KR" sz="800" i="1" kern="0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구체적으로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, bounding box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의 높이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(height)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를 계산하여 현재 상태를 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UP 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또는 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DOWN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으로 분류하고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,</a:t>
            </a:r>
            <a:endParaRPr lang="en-US" altLang="ko-KR" sz="800" i="1" kern="0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이전 상태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en-US" altLang="ko-KR" sz="800" i="1" kern="0" dirty="0" err="1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prev_state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)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와 비교하여 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DOWN → UP → DOWN 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형태의 완전한 동작을 확인하면 카운트를 증가시킴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.</a:t>
            </a:r>
            <a:endParaRPr lang="en-US" altLang="ko-KR" sz="800" i="1" kern="0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이 방식으로 동일 객체를 일관되게 추적하면서 동작이 중복 카운트되지 않도록 처리함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.</a:t>
            </a:r>
            <a:endParaRPr lang="ko-KR" altLang="en-US" sz="800" i="1" kern="0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6" name="내용 개체 틀 3"/>
          <p:cNvSpPr txBox="1"/>
          <p:nvPr/>
        </p:nvSpPr>
        <p:spPr>
          <a:xfrm>
            <a:off x="5064408" y="4038600"/>
            <a:ext cx="4309110" cy="1579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 panose="020B0609020204030204"/>
                <a:ea typeface="+mn-ea"/>
                <a:cs typeface="Consolas" panose="020B060902020403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1-4.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게시를 위한 </a:t>
            </a:r>
            <a:r>
              <a:rPr lang="en-GB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HTTP </a:t>
            </a:r>
            <a:r>
              <a:rPr lang="en-GB" altLang="ko-KR" sz="1400" kern="0" spc="-5" dirty="0" err="1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Restfull</a:t>
            </a:r>
            <a:r>
              <a:rPr lang="en-GB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사용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공통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)</a:t>
            </a:r>
            <a:endParaRPr lang="en-US" altLang="ko-KR" sz="1400" kern="0" spc="-5" dirty="0">
              <a:solidFill>
                <a:srgbClr val="558ED5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800" i="1" kern="0" spc="-5" dirty="0" err="1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SitupDetection.send_last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()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는 마지막 윗몸일으키기 동작 이미지를 로컬에 저장한 후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,</a:t>
            </a:r>
            <a:endParaRPr lang="en-US" altLang="ko-KR" sz="800" i="1" kern="0" spc="-5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Django RESTful API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를 통해 업로드하는 기능을 수행함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. </a:t>
            </a:r>
            <a:endParaRPr lang="en-US" altLang="ko-KR" sz="800" i="1" kern="0" spc="-5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이 과정에서 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API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토큰을 발급받아 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Authorization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헤더에 포함시키고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,</a:t>
            </a:r>
            <a:endParaRPr lang="en-US" altLang="ko-KR" sz="800" i="1" kern="0" spc="-5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multipart/form-data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형식으로 이미지와 작성자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,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제목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,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텍스트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,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생성일 등의 정보를 서버에 전송함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. </a:t>
            </a:r>
            <a:endParaRPr lang="en-US" altLang="ko-KR" sz="800" i="1" kern="0" spc="-5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이를 통해 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Edge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단에서 마지막 동작 데이터를 안전하게 서버에 게시할 수 있음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.</a:t>
            </a:r>
            <a:endParaRPr lang="en-US" altLang="ko-KR" sz="800" i="1" kern="0" spc="-5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endParaRPr lang="ko-KR" altLang="en-US" sz="800" b="1" kern="0" spc="-5" dirty="0">
              <a:solidFill>
                <a:srgbClr val="558ED5"/>
              </a:solidFill>
              <a:latin typeface="+mn-ea"/>
              <a:cs typeface="Malgun Gothic" panose="020B0503020000020004" charset="-127"/>
            </a:endParaRPr>
          </a:p>
          <a:p>
            <a:pPr latinLnBrk="0">
              <a:spcBef>
                <a:spcPts val="1440"/>
              </a:spcBef>
              <a:tabLst>
                <a:tab pos="690880" algn="l"/>
                <a:tab pos="691515" algn="l"/>
              </a:tabLst>
            </a:pPr>
            <a:endParaRPr lang="ko-KR" altLang="en-US" sz="800" kern="0" dirty="0">
              <a:latin typeface="+mn-ea"/>
              <a:cs typeface="Gulim" panose="020B0600000101010101" charset="-127"/>
            </a:endParaRPr>
          </a:p>
          <a:p>
            <a:pPr latinLnBrk="0"/>
            <a:endParaRPr kumimoji="1" lang="ko-KR" altLang="en-US" sz="800" kern="0" dirty="0"/>
          </a:p>
        </p:txBody>
      </p:sp>
      <p:pic>
        <p:nvPicPr>
          <p:cNvPr id="8" name="图片 7" descr="电脑萤幕的截图&#10;&#10;AI 生成的内容可能不正确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4040" y="2286000"/>
            <a:ext cx="3921760" cy="1435218"/>
          </a:xfrm>
          <a:prstGeom prst="rect">
            <a:avLst/>
          </a:prstGeom>
        </p:spPr>
      </p:pic>
      <p:pic>
        <p:nvPicPr>
          <p:cNvPr id="9" name="图片 8" descr="电脑萤幕的截图&#10;&#10;AI 生成的内容可能不正确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1600" y="2341290"/>
            <a:ext cx="3921760" cy="1435218"/>
          </a:xfrm>
          <a:prstGeom prst="rect">
            <a:avLst/>
          </a:prstGeom>
        </p:spPr>
      </p:pic>
      <p:pic>
        <p:nvPicPr>
          <p:cNvPr id="11" name="图片 10" descr="电脑萤幕画面&#10;&#10;AI 生成的内容可能不正确。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420" y="5204117"/>
            <a:ext cx="4191000" cy="1675219"/>
          </a:xfrm>
          <a:prstGeom prst="rect">
            <a:avLst/>
          </a:prstGeom>
        </p:spPr>
      </p:pic>
      <p:pic>
        <p:nvPicPr>
          <p:cNvPr id="13" name="图片 12" descr="电脑萤幕画面&#10;&#10;AI 生成的内容可能不正确。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246" y="5050565"/>
            <a:ext cx="3200400" cy="198232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1. Edge System(Python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공통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1066959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1-5.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기타 추가기능</a:t>
            </a:r>
            <a:endParaRPr lang="ko-KR" altLang="en-US" sz="1400" spc="-5" dirty="0">
              <a:solidFill>
                <a:srgbClr val="558ED5"/>
              </a:solidFill>
              <a:latin typeface="+mn-ea"/>
              <a:cs typeface="Malgun Gothic" panose="020B0503020000020004" charset="-127"/>
            </a:endParaRP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영상에서 사람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(person)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의 동작을 추적하여 현재 완료된 횟수를 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Bounding Box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와 함께 표시함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. </a:t>
            </a:r>
            <a:endParaRPr lang="en-US" altLang="ko-KR" sz="800" i="1" spc="-5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DOWN → UP → DOWN 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형태의 동작을 인식하여 카운트를 증가시킴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.</a:t>
            </a:r>
            <a:endParaRPr lang="ko-KR" altLang="en-US" sz="800" dirty="0">
              <a:solidFill>
                <a:schemeClr val="tx1"/>
              </a:solidFill>
              <a:latin typeface="+mn-ea"/>
              <a:cs typeface="Gulim" panose="020B0600000101010101" charset="-127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1172116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1-6.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 panose="020B0503020000020004" charset="-127"/>
              </a:rPr>
              <a:t>기타 추가기능</a:t>
            </a:r>
            <a:endParaRPr lang="ko-KR" altLang="en-US" sz="1400" spc="-5" dirty="0">
              <a:solidFill>
                <a:srgbClr val="558ED5"/>
              </a:solidFill>
              <a:latin typeface="+mn-ea"/>
              <a:cs typeface="Malgun Gothic" panose="020B0503020000020004" charset="-127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 panose="05000000000000000000"/>
              <a:buChar char=""/>
              <a:tabLst>
                <a:tab pos="299720" algn="l"/>
              </a:tabLst>
            </a:pPr>
            <a:endParaRPr lang="ko-KR" altLang="en-US" sz="1400" i="1" dirty="0">
              <a:solidFill>
                <a:srgbClr val="FF0000"/>
              </a:solidFill>
              <a:latin typeface="+mn-ea"/>
              <a:cs typeface="Malgun Gothic" panose="020B0503020000020004" charset="-127"/>
            </a:endParaRP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마지막 윗몸일으키기 이미지를 저장하고 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Django RESTful API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로 업로드함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. </a:t>
            </a:r>
            <a:endParaRPr lang="en-US" altLang="ko-KR" sz="800" i="1" spc="-5" dirty="0">
              <a:solidFill>
                <a:schemeClr val="tx1"/>
              </a:solidFill>
              <a:latin typeface="+mn-ea"/>
              <a:cs typeface="Malgun Gothic" panose="020B0503020000020004" charset="-127"/>
            </a:endParaRP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API 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토큰과 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multipart/form-data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를 사용하여 안전하게 서버에 기록함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 panose="020B0503020000020004" charset="-127"/>
              </a:rPr>
              <a:t>.</a:t>
            </a:r>
            <a:endParaRPr lang="ko-KR" altLang="en-US" sz="800" dirty="0">
              <a:solidFill>
                <a:schemeClr val="tx1"/>
              </a:solidFill>
              <a:latin typeface="+mn-ea"/>
              <a:cs typeface="Gulim" panose="020B0600000101010101" charset="-127"/>
            </a:endParaRPr>
          </a:p>
          <a:p>
            <a:endParaRPr kumimoji="1" lang="ko-KR" altLang="en-US" sz="800" dirty="0"/>
          </a:p>
        </p:txBody>
      </p:sp>
      <p:pic>
        <p:nvPicPr>
          <p:cNvPr id="6" name="图片 5" descr="跳起来的人&#10;&#10;AI 生成的内容可能不正确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709364"/>
            <a:ext cx="4038600" cy="3519293"/>
          </a:xfrm>
          <a:prstGeom prst="rect">
            <a:avLst/>
          </a:prstGeom>
        </p:spPr>
      </p:pic>
      <p:pic>
        <p:nvPicPr>
          <p:cNvPr id="8" name="图片 7" descr="电脑萤幕画面&#10;&#10;AI 生成的内容可能不正确。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590" y="2869122"/>
            <a:ext cx="4458969" cy="33595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10693</Words>
  <Application>WPS 演示</Application>
  <PresentationFormat>A4 纸张(210x297 毫米)</PresentationFormat>
  <Paragraphs>435</Paragraphs>
  <Slides>18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2" baseType="lpstr">
      <vt:lpstr>Arial</vt:lpstr>
      <vt:lpstr>宋体</vt:lpstr>
      <vt:lpstr>Wingdings</vt:lpstr>
      <vt:lpstr>Malgun Gothic</vt:lpstr>
      <vt:lpstr>Consolas</vt:lpstr>
      <vt:lpstr>Times New Roman</vt:lpstr>
      <vt:lpstr>Times New Roman</vt:lpstr>
      <vt:lpstr>Arial</vt:lpstr>
      <vt:lpstr>Wingdings</vt:lpstr>
      <vt:lpstr>Gulim</vt:lpstr>
      <vt:lpstr>Calibri</vt:lpstr>
      <vt:lpstr>微软雅黑</vt:lpstr>
      <vt:lpstr>Arial Unicode MS</vt:lpstr>
      <vt:lpstr>Office Theme</vt:lpstr>
      <vt:lpstr>Mobile/WebService Project</vt:lpstr>
      <vt:lpstr>목차</vt:lpstr>
      <vt:lpstr>요구조건</vt:lpstr>
      <vt:lpstr>시스템 구성도 (변경  된 사항 적용)</vt:lpstr>
      <vt:lpstr>목적</vt:lpstr>
      <vt:lpstr>필요성</vt:lpstr>
      <vt:lpstr>기능 - 조건대비표</vt:lpstr>
      <vt:lpstr>기능 - 1. Edge System(Python 기반, 공통)</vt:lpstr>
      <vt:lpstr>기능 - 1. Edge System(Python 기반, 공통)</vt:lpstr>
      <vt:lpstr>기능 - 2. Service System(Python, Django 기반)</vt:lpstr>
      <vt:lpstr>기능 - 2. Service System(Python, Django 기반)</vt:lpstr>
      <vt:lpstr>기능 - 3. Client System(Android, Java기반, 개별 제안)</vt:lpstr>
      <vt:lpstr>기능(부족한 설명 추거, 신규 또는 추가 기능 중심, 페이지 추가 가능)</vt:lpstr>
      <vt:lpstr>사용자 시나리오(Ui 구성)</vt:lpstr>
      <vt:lpstr>개발과정의 이슈(선택)</vt:lpstr>
      <vt:lpstr>데모(구동 동영상, mp4 동영상 파일을 추가 함)</vt:lpstr>
      <vt:lpstr>기대효과 및 결론</vt:lpstr>
      <vt:lpstr>결과물의 목록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안기옥</dc:creator>
  <cp:lastModifiedBy>WPS_1602419513</cp:lastModifiedBy>
  <cp:revision>62</cp:revision>
  <dcterms:created xsi:type="dcterms:W3CDTF">2020-06-08T19:34:00Z</dcterms:created>
  <dcterms:modified xsi:type="dcterms:W3CDTF">2025-12-19T14:33:41Z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2018-05-10T09:00:00Z</vt:filetime>
  </property>
  <property fmtid="{D5CDD505-2E9C-101B-9397-08002B2CF9AE}" pid="3" name="Creator">
    <vt:lpwstr>PowerPoint용 Acrobat PDFMaker 15</vt:lpwstr>
  </property>
  <property fmtid="{D5CDD505-2E9C-101B-9397-08002B2CF9AE}" pid="4" name="LastSaved">
    <vt:filetime>2020-06-08T09:00:00Z</vt:filetime>
  </property>
  <property fmtid="{D5CDD505-2E9C-101B-9397-08002B2CF9AE}" pid="5" name="ICV">
    <vt:lpwstr>D2EC13C1D34C459F94E7F59A2E938E9D_12</vt:lpwstr>
  </property>
  <property fmtid="{D5CDD505-2E9C-101B-9397-08002B2CF9AE}" pid="6" name="KSOProductBuildVer">
    <vt:lpwstr>2052-12.1.0.24034</vt:lpwstr>
  </property>
</Properties>
</file>